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8"/>
  </p:notesMasterIdLst>
  <p:sldIdLst>
    <p:sldId id="256" r:id="rId2"/>
    <p:sldId id="257" r:id="rId3"/>
    <p:sldId id="258" r:id="rId4"/>
    <p:sldId id="259" r:id="rId5"/>
    <p:sldId id="260" r:id="rId6"/>
    <p:sldId id="261" r:id="rId7"/>
    <p:sldId id="263" r:id="rId8"/>
    <p:sldId id="271" r:id="rId9"/>
    <p:sldId id="264" r:id="rId10"/>
    <p:sldId id="270" r:id="rId11"/>
    <p:sldId id="265" r:id="rId12"/>
    <p:sldId id="262" r:id="rId13"/>
    <p:sldId id="266" r:id="rId14"/>
    <p:sldId id="267" r:id="rId15"/>
    <p:sldId id="268" r:id="rId16"/>
    <p:sldId id="269" r:id="rId17"/>
  </p:sldIdLst>
  <p:sldSz cx="12192000" cy="6858000"/>
  <p:notesSz cx="6858000" cy="9144000"/>
  <p:embeddedFontLst>
    <p:embeddedFont>
      <p:font typeface="Open Sans"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7B6D51-6F14-4ADA-ACA2-DEA624ABFD41}">
  <a:tblStyle styleId="{B37B6D51-6F14-4ADA-ACA2-DEA624ABFD4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08999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98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Mike’s slide </a:t>
            </a:r>
            <a:endParaRPr dirty="0"/>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92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Mike</a:t>
            </a:r>
            <a:endParaRPr dirty="0"/>
          </a:p>
        </p:txBody>
      </p:sp>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08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23695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160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156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3092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77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42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94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Memory</a:t>
            </a:r>
            <a:r>
              <a:rPr lang="en-US" baseline="0" dirty="0" smtClean="0"/>
              <a:t> activity if you’re building off of previous concepts – different ways for them to think differently and interact with the work space rather than just raising their hands. </a:t>
            </a:r>
            <a:endParaRPr dirty="0"/>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96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59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468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44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3"/>
        <p:cNvGrpSpPr/>
        <p:nvPr/>
      </p:nvGrpSpPr>
      <p:grpSpPr>
        <a:xfrm>
          <a:off x="0" y="0"/>
          <a:ext cx="0" cy="0"/>
          <a:chOff x="0" y="0"/>
          <a:chExt cx="0" cy="0"/>
        </a:xfrm>
      </p:grpSpPr>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239622"/>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3F72"/>
              </a:buClr>
              <a:buSzPts val="4400"/>
              <a:buFont typeface="Open Sans"/>
              <a:buNone/>
              <a:defRPr>
                <a:solidFill>
                  <a:srgbClr val="003F7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3"/>
          <p:cNvSpPr/>
          <p:nvPr/>
        </p:nvSpPr>
        <p:spPr>
          <a:xfrm>
            <a:off x="0" y="6039510"/>
            <a:ext cx="12192000" cy="818490"/>
          </a:xfrm>
          <a:prstGeom prst="triangle">
            <a:avLst>
              <a:gd name="adj" fmla="val 100000"/>
            </a:avLst>
          </a:prstGeom>
          <a:solidFill>
            <a:srgbClr val="D414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3"/>
          <p:cNvPicPr preferRelativeResize="0"/>
          <p:nvPr/>
        </p:nvPicPr>
        <p:blipFill rotWithShape="1">
          <a:blip r:embed="rId2">
            <a:alphaModFix/>
          </a:blip>
          <a:srcRect/>
          <a:stretch/>
        </p:blipFill>
        <p:spPr>
          <a:xfrm>
            <a:off x="307975" y="6064250"/>
            <a:ext cx="1558925" cy="58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244741"/>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3F72"/>
              </a:buClr>
              <a:buSzPts val="4400"/>
              <a:buFont typeface="Open Sans"/>
              <a:buNone/>
              <a:defRPr>
                <a:solidFill>
                  <a:srgbClr val="003F7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atin typeface="Open Sans"/>
                <a:ea typeface="Open Sans"/>
                <a:cs typeface="Open Sans"/>
                <a:sym typeface="Open Sans"/>
              </a:defRPr>
            </a:lvl1pPr>
            <a:lvl2pPr marL="914400" lvl="1" indent="-381000" algn="l">
              <a:lnSpc>
                <a:spcPct val="90000"/>
              </a:lnSpc>
              <a:spcBef>
                <a:spcPts val="500"/>
              </a:spcBef>
              <a:spcAft>
                <a:spcPts val="0"/>
              </a:spcAft>
              <a:buClr>
                <a:schemeClr val="dk1"/>
              </a:buClr>
              <a:buSzPts val="2400"/>
              <a:buChar char="•"/>
              <a:defRPr>
                <a:latin typeface="Open Sans"/>
                <a:ea typeface="Open Sans"/>
                <a:cs typeface="Open Sans"/>
                <a:sym typeface="Open Sans"/>
              </a:defRPr>
            </a:lvl2pPr>
            <a:lvl3pPr marL="1371600" lvl="2" indent="-355600" algn="l">
              <a:lnSpc>
                <a:spcPct val="90000"/>
              </a:lnSpc>
              <a:spcBef>
                <a:spcPts val="500"/>
              </a:spcBef>
              <a:spcAft>
                <a:spcPts val="0"/>
              </a:spcAft>
              <a:buClr>
                <a:schemeClr val="dk1"/>
              </a:buClr>
              <a:buSzPts val="2000"/>
              <a:buChar char="•"/>
              <a:defRPr>
                <a:latin typeface="Open Sans"/>
                <a:ea typeface="Open Sans"/>
                <a:cs typeface="Open Sans"/>
                <a:sym typeface="Open Sans"/>
              </a:defRPr>
            </a:lvl3pPr>
            <a:lvl4pPr marL="1828800" lvl="3" indent="-342900" algn="l">
              <a:lnSpc>
                <a:spcPct val="90000"/>
              </a:lnSpc>
              <a:spcBef>
                <a:spcPts val="500"/>
              </a:spcBef>
              <a:spcAft>
                <a:spcPts val="0"/>
              </a:spcAft>
              <a:buClr>
                <a:schemeClr val="dk1"/>
              </a:buClr>
              <a:buSzPts val="1800"/>
              <a:buChar char="•"/>
              <a:defRPr>
                <a:latin typeface="Open Sans"/>
                <a:ea typeface="Open Sans"/>
                <a:cs typeface="Open Sans"/>
                <a:sym typeface="Open Sans"/>
              </a:defRPr>
            </a:lvl4pPr>
            <a:lvl5pPr marL="2286000" lvl="4" indent="-342900" algn="l">
              <a:lnSpc>
                <a:spcPct val="90000"/>
              </a:lnSpc>
              <a:spcBef>
                <a:spcPts val="500"/>
              </a:spcBef>
              <a:spcAft>
                <a:spcPts val="0"/>
              </a:spcAft>
              <a:buClr>
                <a:schemeClr val="dk1"/>
              </a:buClr>
              <a:buSzPts val="18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
          <p:cNvSpPr/>
          <p:nvPr/>
        </p:nvSpPr>
        <p:spPr>
          <a:xfrm>
            <a:off x="0" y="6039510"/>
            <a:ext cx="12192000" cy="818490"/>
          </a:xfrm>
          <a:prstGeom prst="triangle">
            <a:avLst>
              <a:gd name="adj" fmla="val 100000"/>
            </a:avLst>
          </a:prstGeom>
          <a:solidFill>
            <a:srgbClr val="D414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 name="Google Shape;29;p4"/>
          <p:cNvPicPr preferRelativeResize="0"/>
          <p:nvPr/>
        </p:nvPicPr>
        <p:blipFill rotWithShape="1">
          <a:blip r:embed="rId2">
            <a:alphaModFix/>
          </a:blip>
          <a:srcRect/>
          <a:stretch/>
        </p:blipFill>
        <p:spPr>
          <a:xfrm>
            <a:off x="307975" y="6064250"/>
            <a:ext cx="1558925" cy="584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3F72"/>
              </a:buClr>
              <a:buSzPts val="4400"/>
              <a:buFont typeface="Arial"/>
              <a:buNone/>
              <a:defRPr>
                <a:solidFill>
                  <a:srgbClr val="003F7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3F7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 name="Google Shape;35;p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3F7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3F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3F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003F72"/>
              </a:buClr>
              <a:buSzPts val="4400"/>
              <a:buFont typeface="Arial"/>
              <a:buNone/>
              <a:defRPr sz="4400" b="0" i="0" u="none" strike="noStrike" cap="none">
                <a:solidFill>
                  <a:srgbClr val="003F7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avi@pathways.b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0"/>
          <p:cNvPicPr preferRelativeResize="0"/>
          <p:nvPr/>
        </p:nvPicPr>
        <p:blipFill rotWithShape="1">
          <a:blip r:embed="rId3">
            <a:alphaModFix/>
          </a:blip>
          <a:srcRect/>
          <a:stretch/>
        </p:blipFill>
        <p:spPr>
          <a:xfrm>
            <a:off x="0" y="-1763485"/>
            <a:ext cx="12192000" cy="9146749"/>
          </a:xfrm>
          <a:prstGeom prst="rect">
            <a:avLst/>
          </a:prstGeom>
          <a:noFill/>
          <a:ln>
            <a:noFill/>
          </a:ln>
        </p:spPr>
      </p:pic>
      <p:pic>
        <p:nvPicPr>
          <p:cNvPr id="63" name="Google Shape;63;p10"/>
          <p:cNvPicPr preferRelativeResize="0"/>
          <p:nvPr/>
        </p:nvPicPr>
        <p:blipFill rotWithShape="1">
          <a:blip r:embed="rId4">
            <a:alphaModFix/>
          </a:blip>
          <a:srcRect/>
          <a:stretch/>
        </p:blipFill>
        <p:spPr>
          <a:xfrm>
            <a:off x="6391450" y="6088686"/>
            <a:ext cx="1017270" cy="655144"/>
          </a:xfrm>
          <a:prstGeom prst="rect">
            <a:avLst/>
          </a:prstGeom>
          <a:noFill/>
          <a:ln>
            <a:noFill/>
          </a:ln>
        </p:spPr>
      </p:pic>
      <p:pic>
        <p:nvPicPr>
          <p:cNvPr id="64" name="Google Shape;64;p10"/>
          <p:cNvPicPr preferRelativeResize="0"/>
          <p:nvPr/>
        </p:nvPicPr>
        <p:blipFill rotWithShape="1">
          <a:blip r:embed="rId5">
            <a:alphaModFix/>
          </a:blip>
          <a:srcRect/>
          <a:stretch/>
        </p:blipFill>
        <p:spPr>
          <a:xfrm>
            <a:off x="4417017" y="6060663"/>
            <a:ext cx="1823015" cy="6831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4.googleusercontent.com/AWzRF-GaKHWkN6GggHMif8UC-MBH73aEuyO2cnivIfVTrQ9kF2UBsia6xi-Lv4qSizonAuUiOc46Vk7q3nqYkm-y_Dw41ekLttAwsGUauVeoS54pKinXVnTxOjmy8RMcknGdY9v5BIq938tg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599" y="3074681"/>
            <a:ext cx="4834365" cy="29923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5093" y="195492"/>
            <a:ext cx="10795379" cy="3287054"/>
          </a:xfrm>
          <a:prstGeom prst="rect">
            <a:avLst/>
          </a:prstGeom>
        </p:spPr>
        <p:txBody>
          <a:bodyPr wrap="square">
            <a:spAutoFit/>
          </a:bodyPr>
          <a:lstStyle/>
          <a:p>
            <a:pPr>
              <a:lnSpc>
                <a:spcPct val="90000"/>
              </a:lnSpc>
              <a:buClr>
                <a:srgbClr val="339999"/>
              </a:buClr>
              <a:buSzPts val="4400"/>
            </a:pPr>
            <a:r>
              <a:rPr lang="en-US" sz="4400" dirty="0">
                <a:solidFill>
                  <a:srgbClr val="339999"/>
                </a:solidFill>
                <a:latin typeface="Open Sans"/>
                <a:ea typeface="Open Sans"/>
                <a:cs typeface="Open Sans"/>
                <a:sym typeface="Open Sans"/>
              </a:rPr>
              <a:t>Adapting Games, continued: Options</a:t>
            </a:r>
          </a:p>
          <a:p>
            <a:r>
              <a:rPr lang="en-US" dirty="0" smtClean="0">
                <a:latin typeface="Open Sans" panose="020B0604020202020204" charset="0"/>
                <a:ea typeface="Open Sans" panose="020B0604020202020204" charset="0"/>
                <a:cs typeface="Open Sans" panose="020B0604020202020204" charset="0"/>
              </a:rPr>
              <a:t/>
            </a:r>
            <a:br>
              <a:rPr lang="en-US" dirty="0" smtClean="0">
                <a:latin typeface="Open Sans" panose="020B0604020202020204" charset="0"/>
                <a:ea typeface="Open Sans" panose="020B0604020202020204" charset="0"/>
                <a:cs typeface="Open Sans" panose="020B0604020202020204" charset="0"/>
              </a:rPr>
            </a:br>
            <a:r>
              <a:rPr lang="en-US" dirty="0" smtClean="0">
                <a:latin typeface="Open Sans" panose="020B0604020202020204" charset="0"/>
                <a:ea typeface="Open Sans" panose="020B0604020202020204" charset="0"/>
                <a:cs typeface="Open Sans" panose="020B0604020202020204" charset="0"/>
              </a:rPr>
              <a:t>Your </a:t>
            </a:r>
            <a:r>
              <a:rPr lang="en-US" dirty="0">
                <a:latin typeface="Open Sans" panose="020B0604020202020204" charset="0"/>
                <a:ea typeface="Open Sans" panose="020B0604020202020204" charset="0"/>
                <a:cs typeface="Open Sans" panose="020B0604020202020204" charset="0"/>
              </a:rPr>
              <a:t>friend, Christopher, is coming for a visit from Germany. He is going to stay at your house during the visit. You agreed that you’ll pick him up from the train station upon his arrival. His train is scheduled to arrive at 16:30. You made plans to leave work early to be at the train station by 16:30. It’s 16:45 and you haven’t found Christopher in the crowd yet. You know that he was on that train and that the train arrived on time, but where could he be? You must have missed him among the hundreds of people at the crowded train station. You reach into your pocket for your phone to contact Christopher, only to discover that you have forgotten your phone at the office. Christopher doesn’t have your home address, it’s his first time in Israel and you’ve promised to pick him up.  </a:t>
            </a:r>
          </a:p>
          <a:p>
            <a:r>
              <a:rPr lang="en-US" dirty="0">
                <a:latin typeface="Open Sans" panose="020B0604020202020204" charset="0"/>
                <a:ea typeface="Open Sans" panose="020B0604020202020204" charset="0"/>
                <a:cs typeface="Open Sans" panose="020B0604020202020204" charset="0"/>
              </a:rPr>
              <a:t/>
            </a:r>
            <a:br>
              <a:rPr lang="en-US" dirty="0">
                <a:latin typeface="Open Sans" panose="020B0604020202020204" charset="0"/>
                <a:ea typeface="Open Sans" panose="020B0604020202020204" charset="0"/>
                <a:cs typeface="Open Sans" panose="020B0604020202020204" charset="0"/>
              </a:rPr>
            </a:br>
            <a:r>
              <a:rPr lang="en-US" dirty="0">
                <a:latin typeface="Open Sans" panose="020B0604020202020204" charset="0"/>
                <a:ea typeface="Open Sans" panose="020B0604020202020204" charset="0"/>
                <a:cs typeface="Open Sans" panose="020B0604020202020204" charset="0"/>
              </a:rPr>
              <a:t>What are you going to do? How will you find him at the train station? </a:t>
            </a:r>
          </a:p>
          <a:p>
            <a:r>
              <a:rPr lang="en-US" dirty="0"/>
              <a:t/>
            </a:r>
            <a:br>
              <a:rPr lang="en-US" dirty="0"/>
            </a:br>
            <a:endParaRPr lang="en-US" dirty="0"/>
          </a:p>
        </p:txBody>
      </p:sp>
    </p:spTree>
    <p:extLst>
      <p:ext uri="{BB962C8B-B14F-4D97-AF65-F5344CB8AC3E}">
        <p14:creationId xmlns:p14="http://schemas.microsoft.com/office/powerpoint/2010/main" val="339154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838200" y="23962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a:solidFill>
                  <a:srgbClr val="339999"/>
                </a:solidFill>
              </a:rPr>
              <a:t>Teaching Activities</a:t>
            </a:r>
            <a:endParaRPr/>
          </a:p>
        </p:txBody>
      </p:sp>
      <p:sp>
        <p:nvSpPr>
          <p:cNvPr id="147" name="Google Shape;147;p19"/>
          <p:cNvSpPr txBox="1">
            <a:spLocks noGrp="1"/>
          </p:cNvSpPr>
          <p:nvPr>
            <p:ph type="body" idx="1"/>
          </p:nvPr>
        </p:nvSpPr>
        <p:spPr>
          <a:xfrm>
            <a:off x="838200" y="1565185"/>
            <a:ext cx="5181600" cy="461177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Descriptive Title</a:t>
            </a:r>
            <a:endParaRPr dirty="0"/>
          </a:p>
          <a:p>
            <a:pPr marL="228600" lvl="0" indent="-228600" algn="l" rtl="0">
              <a:lnSpc>
                <a:spcPct val="90000"/>
              </a:lnSpc>
              <a:spcBef>
                <a:spcPts val="1000"/>
              </a:spcBef>
              <a:spcAft>
                <a:spcPts val="0"/>
              </a:spcAft>
              <a:buClr>
                <a:schemeClr val="dk1"/>
              </a:buClr>
              <a:buSzPts val="2800"/>
              <a:buChar char="•"/>
            </a:pPr>
            <a:r>
              <a:rPr lang="en-US" dirty="0"/>
              <a:t>Learning Objectives</a:t>
            </a:r>
            <a:endParaRPr dirty="0"/>
          </a:p>
          <a:p>
            <a:pPr marL="228600" lvl="0" indent="-228600" algn="l" rtl="0">
              <a:lnSpc>
                <a:spcPct val="90000"/>
              </a:lnSpc>
              <a:spcBef>
                <a:spcPts val="1000"/>
              </a:spcBef>
              <a:spcAft>
                <a:spcPts val="0"/>
              </a:spcAft>
              <a:buClr>
                <a:schemeClr val="dk1"/>
              </a:buClr>
              <a:buSzPts val="2800"/>
              <a:buChar char="•"/>
            </a:pPr>
            <a:r>
              <a:rPr lang="en-US" dirty="0"/>
              <a:t>Time required</a:t>
            </a:r>
            <a:endParaRPr dirty="0"/>
          </a:p>
          <a:p>
            <a:pPr marL="228600" lvl="0" indent="-228600" algn="l" rtl="0">
              <a:lnSpc>
                <a:spcPct val="90000"/>
              </a:lnSpc>
              <a:spcBef>
                <a:spcPts val="1000"/>
              </a:spcBef>
              <a:spcAft>
                <a:spcPts val="0"/>
              </a:spcAft>
              <a:buClr>
                <a:schemeClr val="dk1"/>
              </a:buClr>
              <a:buSzPts val="2800"/>
              <a:buChar char="•"/>
            </a:pPr>
            <a:r>
              <a:rPr lang="en-US" dirty="0"/>
              <a:t>Lead-in/Prep</a:t>
            </a:r>
            <a:endParaRPr dirty="0"/>
          </a:p>
          <a:p>
            <a:pPr marL="228600" lvl="0" indent="-228600" algn="l" rtl="0">
              <a:lnSpc>
                <a:spcPct val="90000"/>
              </a:lnSpc>
              <a:spcBef>
                <a:spcPts val="1000"/>
              </a:spcBef>
              <a:spcAft>
                <a:spcPts val="0"/>
              </a:spcAft>
              <a:buClr>
                <a:schemeClr val="dk1"/>
              </a:buClr>
              <a:buSzPts val="2800"/>
              <a:buChar char="•"/>
            </a:pPr>
            <a:r>
              <a:rPr lang="en-US" dirty="0"/>
              <a:t>Materials required, if any</a:t>
            </a:r>
            <a:endParaRPr dirty="0"/>
          </a:p>
          <a:p>
            <a:pPr marL="228600" lvl="0" indent="-228600" algn="l" rtl="0">
              <a:lnSpc>
                <a:spcPct val="90000"/>
              </a:lnSpc>
              <a:spcBef>
                <a:spcPts val="1000"/>
              </a:spcBef>
              <a:spcAft>
                <a:spcPts val="0"/>
              </a:spcAft>
              <a:buClr>
                <a:schemeClr val="dk1"/>
              </a:buClr>
              <a:buSzPts val="2800"/>
              <a:buChar char="•"/>
            </a:pPr>
            <a:r>
              <a:rPr lang="en-US" dirty="0"/>
              <a:t>Activity instructions</a:t>
            </a:r>
            <a:endParaRPr dirty="0"/>
          </a:p>
          <a:p>
            <a:pPr marL="228600" lvl="0" indent="-228600" algn="l" rtl="0">
              <a:lnSpc>
                <a:spcPct val="90000"/>
              </a:lnSpc>
              <a:spcBef>
                <a:spcPts val="1000"/>
              </a:spcBef>
              <a:spcAft>
                <a:spcPts val="0"/>
              </a:spcAft>
              <a:buClr>
                <a:schemeClr val="dk1"/>
              </a:buClr>
              <a:buSzPts val="2800"/>
              <a:buChar char="•"/>
            </a:pPr>
            <a:r>
              <a:rPr lang="en-US" dirty="0"/>
              <a:t>Assessment</a:t>
            </a:r>
            <a:endParaRPr dirty="0"/>
          </a:p>
          <a:p>
            <a:pPr marL="228600" lvl="0" indent="-228600" algn="l" rtl="0">
              <a:lnSpc>
                <a:spcPct val="90000"/>
              </a:lnSpc>
              <a:spcBef>
                <a:spcPts val="1000"/>
              </a:spcBef>
              <a:spcAft>
                <a:spcPts val="0"/>
              </a:spcAft>
              <a:buClr>
                <a:schemeClr val="dk1"/>
              </a:buClr>
              <a:buSzPts val="2800"/>
              <a:buChar char="•"/>
            </a:pPr>
            <a:r>
              <a:rPr lang="en-US" dirty="0"/>
              <a:t>Reflection</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838200" y="23962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a:solidFill>
                  <a:srgbClr val="339999"/>
                </a:solidFill>
              </a:rPr>
              <a:t>Composing Role Plays</a:t>
            </a:r>
            <a:endParaRPr/>
          </a:p>
        </p:txBody>
      </p:sp>
      <p:sp>
        <p:nvSpPr>
          <p:cNvPr id="121" name="Google Shape;12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24078" lvl="0" indent="-514350" algn="l" rtl="0">
              <a:lnSpc>
                <a:spcPct val="90000"/>
              </a:lnSpc>
              <a:spcBef>
                <a:spcPts val="0"/>
              </a:spcBef>
              <a:spcAft>
                <a:spcPts val="0"/>
              </a:spcAft>
              <a:buClr>
                <a:schemeClr val="dk1"/>
              </a:buClr>
              <a:buSzPts val="2800"/>
              <a:buFont typeface="Calibri"/>
              <a:buAutoNum type="arabicPeriod"/>
            </a:pPr>
            <a:r>
              <a:rPr lang="en-US" dirty="0">
                <a:latin typeface="Calibri"/>
                <a:ea typeface="Calibri"/>
                <a:cs typeface="Calibri"/>
                <a:sym typeface="Calibri"/>
              </a:rPr>
              <a:t>A clear set of </a:t>
            </a:r>
            <a:r>
              <a:rPr lang="en-US" b="1" dirty="0">
                <a:latin typeface="Calibri"/>
                <a:ea typeface="Calibri"/>
                <a:cs typeface="Calibri"/>
                <a:sym typeface="Calibri"/>
              </a:rPr>
              <a:t>objectives</a:t>
            </a:r>
            <a:r>
              <a:rPr lang="en-US" dirty="0">
                <a:latin typeface="Calibri"/>
                <a:ea typeface="Calibri"/>
                <a:cs typeface="Calibri"/>
                <a:sym typeface="Calibri"/>
              </a:rPr>
              <a:t> / resolution (“interests” – S/D/C)</a:t>
            </a:r>
            <a:endParaRPr dirty="0"/>
          </a:p>
          <a:p>
            <a:pPr marL="624078" lvl="0" indent="-514350" algn="l" rtl="0">
              <a:lnSpc>
                <a:spcPct val="90000"/>
              </a:lnSpc>
              <a:spcBef>
                <a:spcPts val="1000"/>
              </a:spcBef>
              <a:spcAft>
                <a:spcPts val="0"/>
              </a:spcAft>
              <a:buClr>
                <a:schemeClr val="dk1"/>
              </a:buClr>
              <a:buSzPts val="2800"/>
              <a:buFont typeface="Calibri"/>
              <a:buAutoNum type="arabicPeriod"/>
            </a:pPr>
            <a:r>
              <a:rPr lang="en-US" dirty="0">
                <a:latin typeface="Calibri"/>
                <a:ea typeface="Calibri"/>
                <a:cs typeface="Calibri"/>
                <a:sym typeface="Calibri"/>
              </a:rPr>
              <a:t>Examples of </a:t>
            </a:r>
            <a:r>
              <a:rPr lang="en-US" b="1" dirty="0">
                <a:latin typeface="Calibri"/>
                <a:ea typeface="Calibri"/>
                <a:cs typeface="Calibri"/>
                <a:sym typeface="Calibri"/>
              </a:rPr>
              <a:t>Questions</a:t>
            </a:r>
            <a:endParaRPr dirty="0"/>
          </a:p>
          <a:p>
            <a:pPr marL="624078" lvl="0" indent="-514350" algn="l" rtl="0">
              <a:lnSpc>
                <a:spcPct val="90000"/>
              </a:lnSpc>
              <a:spcBef>
                <a:spcPts val="1000"/>
              </a:spcBef>
              <a:spcAft>
                <a:spcPts val="0"/>
              </a:spcAft>
              <a:buClr>
                <a:schemeClr val="dk1"/>
              </a:buClr>
              <a:buSzPts val="2800"/>
              <a:buFont typeface="Calibri"/>
              <a:buAutoNum type="arabicPeriod"/>
            </a:pPr>
            <a:r>
              <a:rPr lang="en-US" dirty="0">
                <a:latin typeface="Calibri"/>
                <a:ea typeface="Calibri"/>
                <a:cs typeface="Calibri"/>
                <a:sym typeface="Calibri"/>
              </a:rPr>
              <a:t>A </a:t>
            </a:r>
            <a:r>
              <a:rPr lang="en-US" b="1" dirty="0">
                <a:latin typeface="Calibri"/>
                <a:ea typeface="Calibri"/>
                <a:cs typeface="Calibri"/>
                <a:sym typeface="Calibri"/>
              </a:rPr>
              <a:t>complication</a:t>
            </a:r>
            <a:r>
              <a:rPr lang="en-US" dirty="0">
                <a:latin typeface="Calibri"/>
                <a:ea typeface="Calibri"/>
                <a:cs typeface="Calibri"/>
                <a:sym typeface="Calibri"/>
              </a:rPr>
              <a:t> that prompts thinking</a:t>
            </a:r>
            <a:endParaRPr dirty="0"/>
          </a:p>
          <a:p>
            <a:pPr marL="624078" lvl="0" indent="-514350" algn="l" rtl="0">
              <a:lnSpc>
                <a:spcPct val="90000"/>
              </a:lnSpc>
              <a:spcBef>
                <a:spcPts val="1000"/>
              </a:spcBef>
              <a:spcAft>
                <a:spcPts val="0"/>
              </a:spcAft>
              <a:buClr>
                <a:schemeClr val="dk1"/>
              </a:buClr>
              <a:buSzPts val="2800"/>
              <a:buFont typeface="Calibri"/>
              <a:buAutoNum type="arabicPeriod"/>
            </a:pPr>
            <a:r>
              <a:rPr lang="en-US" dirty="0">
                <a:latin typeface="Calibri"/>
                <a:ea typeface="Calibri"/>
                <a:cs typeface="Calibri"/>
                <a:sym typeface="Calibri"/>
              </a:rPr>
              <a:t>Examples of </a:t>
            </a:r>
            <a:r>
              <a:rPr lang="en-US" b="1" dirty="0">
                <a:latin typeface="Calibri"/>
                <a:ea typeface="Calibri"/>
                <a:cs typeface="Calibri"/>
                <a:sym typeface="Calibri"/>
              </a:rPr>
              <a:t>pragmatic skills</a:t>
            </a:r>
            <a:r>
              <a:rPr lang="en-US" dirty="0">
                <a:latin typeface="Calibri"/>
                <a:ea typeface="Calibri"/>
                <a:cs typeface="Calibri"/>
                <a:sym typeface="Calibri"/>
              </a:rPr>
              <a:t>: opening/closing, turn taking, interrupting, changing topic, etc.</a:t>
            </a:r>
            <a:endParaRPr dirty="0"/>
          </a:p>
          <a:p>
            <a:pPr marL="624078" lvl="0" indent="-514350" algn="l" rtl="0">
              <a:lnSpc>
                <a:spcPct val="90000"/>
              </a:lnSpc>
              <a:spcBef>
                <a:spcPts val="1000"/>
              </a:spcBef>
              <a:spcAft>
                <a:spcPts val="0"/>
              </a:spcAft>
              <a:buClr>
                <a:schemeClr val="dk1"/>
              </a:buClr>
              <a:buSzPts val="2800"/>
              <a:buFont typeface="Calibri"/>
              <a:buAutoNum type="arabicPeriod"/>
            </a:pPr>
            <a:r>
              <a:rPr lang="en-US" dirty="0">
                <a:latin typeface="Calibri"/>
                <a:ea typeface="Calibri"/>
                <a:cs typeface="Calibri"/>
                <a:sym typeface="Calibri"/>
              </a:rPr>
              <a:t>A </a:t>
            </a:r>
            <a:r>
              <a:rPr lang="en-US" b="1" dirty="0">
                <a:latin typeface="Calibri"/>
                <a:ea typeface="Calibri"/>
                <a:cs typeface="Calibri"/>
                <a:sym typeface="Calibri"/>
              </a:rPr>
              <a:t>language function </a:t>
            </a:r>
            <a:r>
              <a:rPr lang="en-US" dirty="0">
                <a:latin typeface="Calibri"/>
                <a:ea typeface="Calibri"/>
                <a:cs typeface="Calibri"/>
                <a:sym typeface="Calibri"/>
              </a:rPr>
              <a:t>with example phrases: complain, request, apologize, invite, advise, greet, accept, refuse, warn, compliment, suggest, advise)</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22" name="Google Shape;122;p16"/>
          <p:cNvSpPr txBox="1"/>
          <p:nvPr/>
        </p:nvSpPr>
        <p:spPr>
          <a:xfrm>
            <a:off x="6479177" y="5695405"/>
            <a:ext cx="294016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Thanks to Roger Cohen, RELO</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838200" y="23962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a:solidFill>
                  <a:srgbClr val="339999"/>
                </a:solidFill>
                <a:latin typeface="Open Sans"/>
                <a:ea typeface="Open Sans"/>
                <a:cs typeface="Open Sans"/>
                <a:sym typeface="Open Sans"/>
              </a:rPr>
              <a:t>Gmul Hishtalmut: Grading</a:t>
            </a:r>
            <a:endParaRPr>
              <a:solidFill>
                <a:srgbClr val="339999"/>
              </a:solidFill>
            </a:endParaRPr>
          </a:p>
        </p:txBody>
      </p:sp>
      <p:graphicFrame>
        <p:nvGraphicFramePr>
          <p:cNvPr id="153" name="Google Shape;153;p20"/>
          <p:cNvGraphicFramePr/>
          <p:nvPr/>
        </p:nvGraphicFramePr>
        <p:xfrm>
          <a:off x="1623973" y="1698063"/>
          <a:ext cx="7780925" cy="3626538"/>
        </p:xfrm>
        <a:graphic>
          <a:graphicData uri="http://schemas.openxmlformats.org/drawingml/2006/table">
            <a:tbl>
              <a:tblPr firstRow="1" firstCol="1" bandRow="1">
                <a:noFill/>
                <a:tableStyleId>{B37B6D51-6F14-4ADA-ACA2-DEA624ABFD41}</a:tableStyleId>
              </a:tblPr>
              <a:tblGrid>
                <a:gridCol w="1941600"/>
                <a:gridCol w="1483275"/>
                <a:gridCol w="1591200"/>
                <a:gridCol w="2045850"/>
                <a:gridCol w="719000"/>
              </a:tblGrid>
              <a:tr h="195675">
                <a:tc>
                  <a:txBody>
                    <a:bodyPr/>
                    <a:lstStyle/>
                    <a:p>
                      <a:pPr marL="0" marR="0" lvl="0" indent="0" algn="l" rtl="0">
                        <a:lnSpc>
                          <a:spcPct val="115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latin typeface="Calibri"/>
                          <a:ea typeface="Calibri"/>
                          <a:cs typeface="Calibri"/>
                          <a:sym typeface="Calibri"/>
                        </a:rPr>
                        <a:t>Great</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Good</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Needs Improvement</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Weight</a:t>
                      </a:r>
                      <a:endParaRPr sz="900" u="none" strike="noStrike" cap="none">
                        <a:latin typeface="Calibri"/>
                        <a:ea typeface="Calibri"/>
                        <a:cs typeface="Calibri"/>
                        <a:sym typeface="Calibri"/>
                      </a:endParaRPr>
                    </a:p>
                  </a:txBody>
                  <a:tcPr marL="54750" marR="54750" marT="0" marB="0"/>
                </a:tc>
              </a:tr>
              <a:tr h="1225800">
                <a:tc>
                  <a:txBody>
                    <a:bodyPr/>
                    <a:lstStyle/>
                    <a:p>
                      <a:pPr marL="0" marR="0" lvl="0" indent="0" algn="l" rtl="0">
                        <a:lnSpc>
                          <a:spcPct val="115000"/>
                        </a:lnSpc>
                        <a:spcBef>
                          <a:spcPts val="0"/>
                        </a:spcBef>
                        <a:spcAft>
                          <a:spcPts val="0"/>
                        </a:spcAft>
                        <a:buNone/>
                      </a:pPr>
                      <a:r>
                        <a:rPr lang="en-US" sz="900" b="1" u="none" strike="noStrike" cap="none"/>
                        <a:t>Teaching Activity Creation &amp; Testing </a:t>
                      </a:r>
                      <a:endParaRPr/>
                    </a:p>
                    <a:p>
                      <a:pPr marL="0" marR="0" lvl="0" indent="0" algn="l" rtl="0">
                        <a:lnSpc>
                          <a:spcPct val="115000"/>
                        </a:lnSpc>
                        <a:spcBef>
                          <a:spcPts val="0"/>
                        </a:spcBef>
                        <a:spcAft>
                          <a:spcPts val="0"/>
                        </a:spcAft>
                        <a:buNone/>
                      </a:pPr>
                      <a:endParaRPr sz="900" b="1" u="none" strike="noStrike" cap="none"/>
                    </a:p>
                    <a:p>
                      <a:pPr marL="0" marR="0" lvl="0" indent="0" algn="l" rtl="0">
                        <a:lnSpc>
                          <a:spcPct val="115000"/>
                        </a:lnSpc>
                        <a:spcBef>
                          <a:spcPts val="0"/>
                        </a:spcBef>
                        <a:spcAft>
                          <a:spcPts val="0"/>
                        </a:spcAft>
                        <a:buNone/>
                      </a:pPr>
                      <a:r>
                        <a:rPr lang="en-US" sz="900" b="0" u="none" strike="noStrike" cap="none"/>
                        <a:t>Creation of two original teaching activities that integrate concepts of problem-solving negotiation into E.L. curriculum </a:t>
                      </a:r>
                      <a:endParaRPr sz="900" b="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Creation of </a:t>
                      </a:r>
                      <a:r>
                        <a:rPr lang="en-US" sz="900" b="1" u="none" strike="noStrike" cap="none"/>
                        <a:t>2</a:t>
                      </a:r>
                      <a:r>
                        <a:rPr lang="en-US" sz="900" u="none" strike="noStrike" cap="none"/>
                        <a:t> complete, original teaching activities </a:t>
                      </a:r>
                      <a:r>
                        <a:rPr lang="en-US" sz="900" u="sng" strike="noStrike" cap="none"/>
                        <a:t>and</a:t>
                      </a:r>
                      <a:r>
                        <a:rPr lang="en-US" sz="900" u="none" strike="noStrike" cap="none"/>
                        <a:t> refinement based on experimentation</a:t>
                      </a:r>
                      <a:endParaRPr/>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50</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Creation of </a:t>
                      </a:r>
                      <a:r>
                        <a:rPr lang="en-US" sz="900" b="1" u="none" strike="noStrike" cap="none"/>
                        <a:t>2</a:t>
                      </a:r>
                      <a:r>
                        <a:rPr lang="en-US" sz="900" u="none" strike="noStrike" cap="none"/>
                        <a:t> complete, original teaching activities</a:t>
                      </a:r>
                      <a:endParaRPr sz="900" u="none" strike="noStrike" cap="none"/>
                    </a:p>
                    <a:p>
                      <a:pPr marL="0" marR="0" lvl="0" indent="0" algn="ctr" rtl="0">
                        <a:lnSpc>
                          <a:spcPct val="115000"/>
                        </a:lnSpc>
                        <a:spcBef>
                          <a:spcPts val="0"/>
                        </a:spcBef>
                        <a:spcAft>
                          <a:spcPts val="0"/>
                        </a:spcAft>
                        <a:buNone/>
                      </a:pPr>
                      <a:r>
                        <a:rPr lang="en-US" sz="900" u="none" strike="noStrike" cap="none"/>
                        <a:t> </a:t>
                      </a:r>
                      <a:endParaRPr/>
                    </a:p>
                    <a:p>
                      <a:pPr marL="0" marR="0" lvl="0" indent="0" algn="ctr" rtl="0">
                        <a:lnSpc>
                          <a:spcPct val="115000"/>
                        </a:lnSpc>
                        <a:spcBef>
                          <a:spcPts val="0"/>
                        </a:spcBef>
                        <a:spcAft>
                          <a:spcPts val="0"/>
                        </a:spcAft>
                        <a:buNone/>
                      </a:pPr>
                      <a:endParaRPr sz="900" u="none" strike="noStrike" cap="none"/>
                    </a:p>
                    <a:p>
                      <a:pPr marL="0" marR="0" lvl="0" indent="0" algn="ctr" rtl="0">
                        <a:lnSpc>
                          <a:spcPct val="115000"/>
                        </a:lnSpc>
                        <a:spcBef>
                          <a:spcPts val="0"/>
                        </a:spcBef>
                        <a:spcAft>
                          <a:spcPts val="0"/>
                        </a:spcAft>
                        <a:buNone/>
                      </a:pPr>
                      <a:endParaRPr sz="900" u="none" strike="noStrike" cap="none"/>
                    </a:p>
                    <a:p>
                      <a:pPr marL="0" marR="0" lvl="0" indent="0" algn="ctr" rtl="0">
                        <a:lnSpc>
                          <a:spcPct val="115000"/>
                        </a:lnSpc>
                        <a:spcBef>
                          <a:spcPts val="0"/>
                        </a:spcBef>
                        <a:spcAft>
                          <a:spcPts val="0"/>
                        </a:spcAft>
                        <a:buNone/>
                      </a:pPr>
                      <a:r>
                        <a:rPr lang="en-US" sz="900" u="none" strike="noStrike" cap="none"/>
                        <a:t>40</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Creation of </a:t>
                      </a:r>
                      <a:r>
                        <a:rPr lang="en-US" sz="900" b="1" u="none" strike="noStrike" cap="none"/>
                        <a:t>1</a:t>
                      </a:r>
                      <a:r>
                        <a:rPr lang="en-US" sz="900" u="none" strike="noStrike" cap="none"/>
                        <a:t> complete, original teaching activity</a:t>
                      </a:r>
                      <a:endParaRPr/>
                    </a:p>
                    <a:p>
                      <a:pPr marL="0" marR="0" lvl="0" indent="0" algn="ctr" rtl="0">
                        <a:lnSpc>
                          <a:spcPct val="115000"/>
                        </a:lnSpc>
                        <a:spcBef>
                          <a:spcPts val="0"/>
                        </a:spcBef>
                        <a:spcAft>
                          <a:spcPts val="0"/>
                        </a:spcAft>
                        <a:buNone/>
                      </a:pPr>
                      <a:r>
                        <a:rPr lang="en-US" sz="900" u="none" strike="noStrike" cap="none"/>
                        <a:t> </a:t>
                      </a:r>
                      <a:endParaRPr/>
                    </a:p>
                    <a:p>
                      <a:pPr marL="0" marR="0" lvl="0" indent="0" algn="ctr" rtl="0">
                        <a:lnSpc>
                          <a:spcPct val="115000"/>
                        </a:lnSpc>
                        <a:spcBef>
                          <a:spcPts val="0"/>
                        </a:spcBef>
                        <a:spcAft>
                          <a:spcPts val="0"/>
                        </a:spcAft>
                        <a:buNone/>
                      </a:pPr>
                      <a:endParaRPr sz="900" u="none" strike="noStrike" cap="none"/>
                    </a:p>
                    <a:p>
                      <a:pPr marL="0" marR="0" lvl="0" indent="0" algn="ctr" rtl="0">
                        <a:lnSpc>
                          <a:spcPct val="115000"/>
                        </a:lnSpc>
                        <a:spcBef>
                          <a:spcPts val="0"/>
                        </a:spcBef>
                        <a:spcAft>
                          <a:spcPts val="0"/>
                        </a:spcAft>
                        <a:buNone/>
                      </a:pPr>
                      <a:endParaRPr sz="900" u="none" strike="noStrike" cap="none"/>
                    </a:p>
                    <a:p>
                      <a:pPr marL="0" marR="0" lvl="0" indent="0" algn="ctr" rtl="0">
                        <a:lnSpc>
                          <a:spcPct val="115000"/>
                        </a:lnSpc>
                        <a:spcBef>
                          <a:spcPts val="0"/>
                        </a:spcBef>
                        <a:spcAft>
                          <a:spcPts val="0"/>
                        </a:spcAft>
                        <a:buNone/>
                      </a:pPr>
                      <a:r>
                        <a:rPr lang="en-US" sz="900" u="none" strike="noStrike" cap="none"/>
                        <a:t>30</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 50%</a:t>
                      </a:r>
                      <a:endParaRPr sz="900" u="none" strike="noStrike" cap="none">
                        <a:latin typeface="Calibri"/>
                        <a:ea typeface="Calibri"/>
                        <a:cs typeface="Calibri"/>
                        <a:sym typeface="Calibri"/>
                      </a:endParaRPr>
                    </a:p>
                  </a:txBody>
                  <a:tcPr marL="54750" marR="54750" marT="0" marB="0"/>
                </a:tc>
              </a:tr>
              <a:tr h="1100925">
                <a:tc>
                  <a:txBody>
                    <a:bodyPr/>
                    <a:lstStyle/>
                    <a:p>
                      <a:pPr marL="0" marR="0" lvl="0" indent="0" algn="l" rtl="0">
                        <a:lnSpc>
                          <a:spcPct val="115000"/>
                        </a:lnSpc>
                        <a:spcBef>
                          <a:spcPts val="0"/>
                        </a:spcBef>
                        <a:spcAft>
                          <a:spcPts val="0"/>
                        </a:spcAft>
                        <a:buNone/>
                      </a:pPr>
                      <a:r>
                        <a:rPr lang="en-US" sz="900" b="1" u="none" strike="noStrike" cap="none"/>
                        <a:t>Reflection and Lessons: Teaching Activity Creation and Use</a:t>
                      </a:r>
                      <a:endParaRPr/>
                    </a:p>
                    <a:p>
                      <a:pPr marL="0" marR="0" lvl="0" indent="0" algn="l" rtl="0">
                        <a:lnSpc>
                          <a:spcPct val="115000"/>
                        </a:lnSpc>
                        <a:spcBef>
                          <a:spcPts val="0"/>
                        </a:spcBef>
                        <a:spcAft>
                          <a:spcPts val="0"/>
                        </a:spcAft>
                        <a:buNone/>
                      </a:pPr>
                      <a:endParaRPr sz="900" b="1" u="none" strike="noStrike" cap="none"/>
                    </a:p>
                    <a:p>
                      <a:pPr marL="0" marR="0" lvl="0" indent="0" algn="l" rtl="0">
                        <a:lnSpc>
                          <a:spcPct val="115000"/>
                        </a:lnSpc>
                        <a:spcBef>
                          <a:spcPts val="0"/>
                        </a:spcBef>
                        <a:spcAft>
                          <a:spcPts val="0"/>
                        </a:spcAft>
                        <a:buNone/>
                      </a:pPr>
                      <a:r>
                        <a:rPr lang="en-US" sz="900" b="0" i="1" u="none" strike="noStrike" cap="none">
                          <a:latin typeface="Calibri"/>
                          <a:ea typeface="Calibri"/>
                          <a:cs typeface="Calibri"/>
                          <a:sym typeface="Calibri"/>
                        </a:rPr>
                        <a:t>How did the activity go? </a:t>
                      </a:r>
                      <a:endParaRPr/>
                    </a:p>
                    <a:p>
                      <a:pPr marL="0" marR="0" lvl="0" indent="0" algn="l" rtl="0">
                        <a:lnSpc>
                          <a:spcPct val="115000"/>
                        </a:lnSpc>
                        <a:spcBef>
                          <a:spcPts val="0"/>
                        </a:spcBef>
                        <a:spcAft>
                          <a:spcPts val="0"/>
                        </a:spcAft>
                        <a:buNone/>
                      </a:pPr>
                      <a:r>
                        <a:rPr lang="en-US" sz="900" b="0" i="1" u="none" strike="noStrike" cap="none">
                          <a:latin typeface="Calibri"/>
                          <a:ea typeface="Calibri"/>
                          <a:cs typeface="Calibri"/>
                          <a:sym typeface="Calibri"/>
                        </a:rPr>
                        <a:t>What worked well? What should be adjusted?</a:t>
                      </a:r>
                      <a:endParaRPr sz="900" b="0" i="1"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In-depth and meaningful reflection</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25</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Reflection shows some insight</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20</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Reflection lacks insight</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15</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 25%</a:t>
                      </a:r>
                      <a:endParaRPr sz="900" u="none" strike="noStrike" cap="none">
                        <a:latin typeface="Calibri"/>
                        <a:ea typeface="Calibri"/>
                        <a:cs typeface="Calibri"/>
                        <a:sym typeface="Calibri"/>
                      </a:endParaRPr>
                    </a:p>
                  </a:txBody>
                  <a:tcPr marL="54750" marR="54750" marT="0" marB="0"/>
                </a:tc>
              </a:tr>
              <a:tr h="755525">
                <a:tc>
                  <a:txBody>
                    <a:bodyPr/>
                    <a:lstStyle/>
                    <a:p>
                      <a:pPr marL="0" marR="0" lvl="0" indent="0" algn="l" rtl="0">
                        <a:lnSpc>
                          <a:spcPct val="115000"/>
                        </a:lnSpc>
                        <a:spcBef>
                          <a:spcPts val="0"/>
                        </a:spcBef>
                        <a:spcAft>
                          <a:spcPts val="0"/>
                        </a:spcAft>
                        <a:buNone/>
                      </a:pPr>
                      <a:r>
                        <a:rPr lang="en-US" sz="900" u="none" strike="noStrike" cap="none"/>
                        <a:t>Personal Reflection</a:t>
                      </a:r>
                      <a:endParaRPr/>
                    </a:p>
                    <a:p>
                      <a:pPr marL="0" marR="0" lvl="0" indent="0" algn="l" rtl="0">
                        <a:lnSpc>
                          <a:spcPct val="115000"/>
                        </a:lnSpc>
                        <a:spcBef>
                          <a:spcPts val="0"/>
                        </a:spcBef>
                        <a:spcAft>
                          <a:spcPts val="0"/>
                        </a:spcAft>
                        <a:buNone/>
                      </a:pPr>
                      <a:endParaRPr sz="900" u="none" strike="noStrike" cap="none"/>
                    </a:p>
                    <a:p>
                      <a:pPr marL="0" marR="0" lvl="0" indent="0" algn="l" rtl="0">
                        <a:lnSpc>
                          <a:spcPct val="115000"/>
                        </a:lnSpc>
                        <a:spcBef>
                          <a:spcPts val="0"/>
                        </a:spcBef>
                        <a:spcAft>
                          <a:spcPts val="0"/>
                        </a:spcAft>
                        <a:buNone/>
                      </a:pPr>
                      <a:r>
                        <a:rPr lang="en-US" sz="900" b="0" u="none" strike="noStrike" cap="none">
                          <a:latin typeface="Calibri"/>
                          <a:ea typeface="Calibri"/>
                          <a:cs typeface="Calibri"/>
                          <a:sym typeface="Calibri"/>
                        </a:rPr>
                        <a:t>What concepts were most relevant to you in this program? What did you learn? What would you like to apply going forward and how?</a:t>
                      </a:r>
                      <a:endParaRPr sz="900" b="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In-depth and meaningful reflection</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25</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Reflection shows some insight</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20</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Reflection lacks insight</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p>
                    <a:p>
                      <a:pPr marL="0" marR="0" lvl="0" indent="0" algn="ctr" rtl="0">
                        <a:lnSpc>
                          <a:spcPct val="115000"/>
                        </a:lnSpc>
                        <a:spcBef>
                          <a:spcPts val="0"/>
                        </a:spcBef>
                        <a:spcAft>
                          <a:spcPts val="0"/>
                        </a:spcAft>
                        <a:buNone/>
                      </a:pPr>
                      <a:r>
                        <a:rPr lang="en-US" sz="900" u="none" strike="noStrike" cap="none"/>
                        <a:t>15</a:t>
                      </a:r>
                      <a:endParaRPr sz="900" u="none" strike="noStrike" cap="none"/>
                    </a:p>
                    <a:p>
                      <a:pPr marL="0" marR="0" lvl="0" indent="0" algn="ctr" rtl="0">
                        <a:lnSpc>
                          <a:spcPct val="115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4750" marR="54750" marT="0" marB="0"/>
                </a:tc>
                <a:tc>
                  <a:txBody>
                    <a:bodyPr/>
                    <a:lstStyle/>
                    <a:p>
                      <a:pPr marL="0" marR="0" lvl="0" indent="0" algn="ctr" rtl="0">
                        <a:lnSpc>
                          <a:spcPct val="115000"/>
                        </a:lnSpc>
                        <a:spcBef>
                          <a:spcPts val="0"/>
                        </a:spcBef>
                        <a:spcAft>
                          <a:spcPts val="0"/>
                        </a:spcAft>
                        <a:buNone/>
                      </a:pPr>
                      <a:r>
                        <a:rPr lang="en-US" sz="900" u="none" strike="noStrike" cap="none"/>
                        <a:t> 25%</a:t>
                      </a:r>
                      <a:endParaRPr sz="900" u="none" strike="noStrike" cap="none">
                        <a:latin typeface="Calibri"/>
                        <a:ea typeface="Calibri"/>
                        <a:cs typeface="Calibri"/>
                        <a:sym typeface="Calibri"/>
                      </a:endParaRPr>
                    </a:p>
                  </a:txBody>
                  <a:tcPr marL="54750" marR="54750" marT="0" marB="0"/>
                </a:tc>
              </a:tr>
              <a:tr h="153925">
                <a:tc>
                  <a:txBody>
                    <a:bodyPr/>
                    <a:lstStyle/>
                    <a:p>
                      <a:pPr marL="0" marR="0" lvl="0" indent="0" algn="l" rtl="0">
                        <a:lnSpc>
                          <a:spcPct val="115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4750" marR="54750" marT="0" marB="0"/>
                </a:tc>
                <a:tc>
                  <a:txBody>
                    <a:bodyPr/>
                    <a:lstStyle/>
                    <a:p>
                      <a:pPr marL="0" marR="0" lvl="0" indent="0" algn="l" rtl="0">
                        <a:lnSpc>
                          <a:spcPct val="115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4750" marR="54750" marT="0" marB="0"/>
                </a:tc>
                <a:tc>
                  <a:txBody>
                    <a:bodyPr/>
                    <a:lstStyle/>
                    <a:p>
                      <a:pPr marL="0" marR="0" lvl="0" indent="0" algn="l" rtl="0">
                        <a:lnSpc>
                          <a:spcPct val="115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4750" marR="54750" marT="0" marB="0"/>
                </a:tc>
                <a:tc>
                  <a:txBody>
                    <a:bodyPr/>
                    <a:lstStyle/>
                    <a:p>
                      <a:pPr marL="0" marR="0" lvl="0" indent="0" algn="r" rtl="0">
                        <a:lnSpc>
                          <a:spcPct val="115000"/>
                        </a:lnSpc>
                        <a:spcBef>
                          <a:spcPts val="0"/>
                        </a:spcBef>
                        <a:spcAft>
                          <a:spcPts val="0"/>
                        </a:spcAft>
                        <a:buNone/>
                      </a:pPr>
                      <a:r>
                        <a:rPr lang="en-US" sz="900" u="none" strike="noStrike" cap="none"/>
                        <a:t>Final Grade</a:t>
                      </a:r>
                      <a:endParaRPr sz="900" u="none" strike="noStrike" cap="none">
                        <a:latin typeface="Calibri"/>
                        <a:ea typeface="Calibri"/>
                        <a:cs typeface="Calibri"/>
                        <a:sym typeface="Calibri"/>
                      </a:endParaRPr>
                    </a:p>
                  </a:txBody>
                  <a:tcPr marL="54750" marR="54750" marT="0" marB="0"/>
                </a:tc>
                <a:tc>
                  <a:txBody>
                    <a:bodyPr/>
                    <a:lstStyle/>
                    <a:p>
                      <a:pPr marL="0" marR="0" lvl="0" indent="0" algn="l" rtl="0">
                        <a:lnSpc>
                          <a:spcPct val="115000"/>
                        </a:lnSpc>
                        <a:spcBef>
                          <a:spcPts val="0"/>
                        </a:spcBef>
                        <a:spcAft>
                          <a:spcPts val="0"/>
                        </a:spcAft>
                        <a:buNone/>
                      </a:pPr>
                      <a:r>
                        <a:rPr lang="en-US" sz="900" u="none" strike="noStrike" cap="none"/>
                        <a:t> </a:t>
                      </a:r>
                      <a:endParaRPr sz="900" u="none" strike="noStrike" cap="none">
                        <a:latin typeface="Calibri"/>
                        <a:ea typeface="Calibri"/>
                        <a:cs typeface="Calibri"/>
                        <a:sym typeface="Calibri"/>
                      </a:endParaRPr>
                    </a:p>
                  </a:txBody>
                  <a:tcPr marL="54750" marR="54750" marT="0" marB="0"/>
                </a:tc>
              </a:tr>
            </a:tbl>
          </a:graphicData>
        </a:graphic>
      </p:graphicFrame>
      <p:pic>
        <p:nvPicPr>
          <p:cNvPr id="154" name="Google Shape;154;p20"/>
          <p:cNvPicPr preferRelativeResize="0"/>
          <p:nvPr/>
        </p:nvPicPr>
        <p:blipFill rotWithShape="1">
          <a:blip r:embed="rId3">
            <a:alphaModFix/>
          </a:blip>
          <a:srcRect/>
          <a:stretch/>
        </p:blipFill>
        <p:spPr>
          <a:xfrm>
            <a:off x="8865119" y="339047"/>
            <a:ext cx="2680506" cy="1039380"/>
          </a:xfrm>
          <a:prstGeom prst="rect">
            <a:avLst/>
          </a:prstGeom>
          <a:noFill/>
          <a:ln>
            <a:noFill/>
          </a:ln>
        </p:spPr>
      </p:pic>
      <p:sp>
        <p:nvSpPr>
          <p:cNvPr id="155" name="Google Shape;155;p20"/>
          <p:cNvSpPr/>
          <p:nvPr/>
        </p:nvSpPr>
        <p:spPr>
          <a:xfrm>
            <a:off x="1258111" y="5533886"/>
            <a:ext cx="878083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Compulsory – at least 80% attendance in all sessions, workshops and webinars </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838200" y="23962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a:solidFill>
                  <a:srgbClr val="339999"/>
                </a:solidFill>
                <a:latin typeface="Open Sans"/>
                <a:ea typeface="Open Sans"/>
                <a:cs typeface="Open Sans"/>
                <a:sym typeface="Open Sans"/>
              </a:rPr>
              <a:t>2018-2019 NET Fellowship</a:t>
            </a:r>
            <a:endParaRPr>
              <a:solidFill>
                <a:srgbClr val="339999"/>
              </a:solidFill>
            </a:endParaRPr>
          </a:p>
        </p:txBody>
      </p:sp>
      <p:sp>
        <p:nvSpPr>
          <p:cNvPr id="162" name="Google Shape;162;p21"/>
          <p:cNvSpPr/>
          <p:nvPr/>
        </p:nvSpPr>
        <p:spPr>
          <a:xfrm>
            <a:off x="1078768" y="1915909"/>
            <a:ext cx="1443718" cy="1031279"/>
          </a:xfrm>
          <a:prstGeom prst="homePlate">
            <a:avLst>
              <a:gd name="adj" fmla="val 50000"/>
            </a:avLst>
          </a:prstGeom>
          <a:solidFill>
            <a:srgbClr val="33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Fellowship Launch</a:t>
            </a:r>
            <a:endParaRPr/>
          </a:p>
        </p:txBody>
      </p:sp>
      <p:sp>
        <p:nvSpPr>
          <p:cNvPr id="163" name="Google Shape;163;p21"/>
          <p:cNvSpPr/>
          <p:nvPr/>
        </p:nvSpPr>
        <p:spPr>
          <a:xfrm>
            <a:off x="4338355" y="1941442"/>
            <a:ext cx="2281486" cy="1031279"/>
          </a:xfrm>
          <a:prstGeom prst="chevron">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Student Game Changers  Workshops</a:t>
            </a:r>
            <a:endParaRPr/>
          </a:p>
        </p:txBody>
      </p:sp>
      <p:sp>
        <p:nvSpPr>
          <p:cNvPr id="164" name="Google Shape;164;p21"/>
          <p:cNvSpPr/>
          <p:nvPr/>
        </p:nvSpPr>
        <p:spPr>
          <a:xfrm>
            <a:off x="6426573" y="1931181"/>
            <a:ext cx="2279573" cy="1031279"/>
          </a:xfrm>
          <a:prstGeom prst="chevron">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FFFFFF"/>
                </a:solidFill>
                <a:latin typeface="Calibri"/>
                <a:ea typeface="Calibri"/>
                <a:cs typeface="Calibri"/>
                <a:sym typeface="Calibri"/>
              </a:rPr>
              <a:t>Educator Workshop  2: Teaching Activities</a:t>
            </a:r>
            <a:endParaRPr/>
          </a:p>
        </p:txBody>
      </p:sp>
      <p:sp>
        <p:nvSpPr>
          <p:cNvPr id="165" name="Google Shape;165;p21"/>
          <p:cNvSpPr/>
          <p:nvPr/>
        </p:nvSpPr>
        <p:spPr>
          <a:xfrm>
            <a:off x="8487480" y="1915909"/>
            <a:ext cx="2163252" cy="1031279"/>
          </a:xfrm>
          <a:prstGeom prst="chevron">
            <a:avLst>
              <a:gd name="adj" fmla="val 50000"/>
            </a:avLst>
          </a:prstGeom>
          <a:gradFill>
            <a:gsLst>
              <a:gs pos="0">
                <a:srgbClr val="D4145A"/>
              </a:gs>
              <a:gs pos="83000">
                <a:srgbClr val="D4145A"/>
              </a:gs>
              <a:gs pos="100000">
                <a:srgbClr val="D4145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FFFFFF"/>
                </a:solidFill>
                <a:latin typeface="Calibri"/>
                <a:ea typeface="Calibri"/>
                <a:cs typeface="Calibri"/>
                <a:sym typeface="Calibri"/>
              </a:rPr>
              <a:t>Year End Celebration</a:t>
            </a:r>
            <a:endParaRPr/>
          </a:p>
        </p:txBody>
      </p:sp>
      <p:sp>
        <p:nvSpPr>
          <p:cNvPr id="166" name="Google Shape;166;p21"/>
          <p:cNvSpPr/>
          <p:nvPr/>
        </p:nvSpPr>
        <p:spPr>
          <a:xfrm>
            <a:off x="5257800" y="4204647"/>
            <a:ext cx="4043692" cy="305535"/>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3 webinars with Harvard experts (from home)</a:t>
            </a:r>
            <a:endParaRPr/>
          </a:p>
        </p:txBody>
      </p:sp>
      <p:sp>
        <p:nvSpPr>
          <p:cNvPr id="167" name="Google Shape;167;p21"/>
          <p:cNvSpPr/>
          <p:nvPr/>
        </p:nvSpPr>
        <p:spPr>
          <a:xfrm>
            <a:off x="2100434" y="3677160"/>
            <a:ext cx="3157366" cy="301752"/>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Site Visits before student workshops</a:t>
            </a:r>
            <a:endParaRPr/>
          </a:p>
        </p:txBody>
      </p:sp>
      <p:sp>
        <p:nvSpPr>
          <p:cNvPr id="168" name="Google Shape;168;p21"/>
          <p:cNvSpPr/>
          <p:nvPr/>
        </p:nvSpPr>
        <p:spPr>
          <a:xfrm>
            <a:off x="5494576" y="4664794"/>
            <a:ext cx="2594553" cy="490257"/>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Creation and testing of  teaching activities</a:t>
            </a:r>
            <a:endParaRPr/>
          </a:p>
        </p:txBody>
      </p:sp>
      <p:sp>
        <p:nvSpPr>
          <p:cNvPr id="169" name="Google Shape;169;p21"/>
          <p:cNvSpPr/>
          <p:nvPr/>
        </p:nvSpPr>
        <p:spPr>
          <a:xfrm>
            <a:off x="2100434" y="3199526"/>
            <a:ext cx="8931530" cy="303378"/>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Fellowship Community</a:t>
            </a:r>
            <a:endParaRPr/>
          </a:p>
        </p:txBody>
      </p:sp>
      <p:sp>
        <p:nvSpPr>
          <p:cNvPr id="170" name="Google Shape;170;p21"/>
          <p:cNvSpPr/>
          <p:nvPr/>
        </p:nvSpPr>
        <p:spPr>
          <a:xfrm>
            <a:off x="2302849" y="1941441"/>
            <a:ext cx="2280544" cy="1031279"/>
          </a:xfrm>
          <a:prstGeom prst="chevron">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Educator Workshop 1: Foundational Concepts</a:t>
            </a:r>
            <a:endParaRPr/>
          </a:p>
        </p:txBody>
      </p:sp>
      <p:sp>
        <p:nvSpPr>
          <p:cNvPr id="171" name="Google Shape;171;p21"/>
          <p:cNvSpPr/>
          <p:nvPr/>
        </p:nvSpPr>
        <p:spPr>
          <a:xfrm>
            <a:off x="1064653" y="5302756"/>
            <a:ext cx="9444379" cy="521137"/>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Evaluation &amp; Assessment</a:t>
            </a:r>
            <a:endParaRPr/>
          </a:p>
          <a:p>
            <a:pPr marL="0" marR="0" lvl="0" indent="0" algn="ctr" rtl="0">
              <a:spcBef>
                <a:spcPts val="0"/>
              </a:spcBef>
              <a:spcAft>
                <a:spcPts val="0"/>
              </a:spcAft>
              <a:buNone/>
            </a:pPr>
            <a:r>
              <a:rPr lang="en-US" sz="1400" i="1">
                <a:solidFill>
                  <a:schemeClr val="lt1"/>
                </a:solidFill>
                <a:latin typeface="Calibri"/>
                <a:ea typeface="Calibri"/>
                <a:cs typeface="Calibri"/>
                <a:sym typeface="Calibri"/>
              </a:rPr>
              <a:t>Questionnaires with Fellows and Students, and focus group with Fellows at conclusion of program</a:t>
            </a:r>
            <a:endParaRPr/>
          </a:p>
        </p:txBody>
      </p:sp>
      <p:sp>
        <p:nvSpPr>
          <p:cNvPr id="172" name="Google Shape;172;p21"/>
          <p:cNvSpPr/>
          <p:nvPr/>
        </p:nvSpPr>
        <p:spPr>
          <a:xfrm>
            <a:off x="998558" y="1390247"/>
            <a:ext cx="89851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rPr>
              <a:t>   Oct 23	                  Nov 28	 	 Dec – Mar	          Apr 11	              June 12</a:t>
            </a:r>
            <a:endParaRPr/>
          </a:p>
        </p:txBody>
      </p:sp>
      <p:sp>
        <p:nvSpPr>
          <p:cNvPr id="173" name="Google Shape;173;p21"/>
          <p:cNvSpPr/>
          <p:nvPr/>
        </p:nvSpPr>
        <p:spPr>
          <a:xfrm>
            <a:off x="8147803" y="4760988"/>
            <a:ext cx="1273658" cy="296657"/>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Reflection</a:t>
            </a:r>
            <a:endParaRPr/>
          </a:p>
        </p:txBody>
      </p:sp>
      <p:sp>
        <p:nvSpPr>
          <p:cNvPr id="174" name="Google Shape;174;p21"/>
          <p:cNvSpPr/>
          <p:nvPr/>
        </p:nvSpPr>
        <p:spPr>
          <a:xfrm>
            <a:off x="9517713" y="4749519"/>
            <a:ext cx="1559106" cy="300602"/>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Resource Library</a:t>
            </a:r>
            <a:endParaRPr/>
          </a:p>
        </p:txBody>
      </p:sp>
      <p:sp>
        <p:nvSpPr>
          <p:cNvPr id="175" name="Google Shape;175;p21"/>
          <p:cNvSpPr/>
          <p:nvPr/>
        </p:nvSpPr>
        <p:spPr>
          <a:xfrm>
            <a:off x="5436212" y="3675276"/>
            <a:ext cx="3965794" cy="302685"/>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Teaching activity creation coaching – video calls</a:t>
            </a:r>
            <a:endParaRPr/>
          </a:p>
        </p:txBody>
      </p:sp>
      <p:sp>
        <p:nvSpPr>
          <p:cNvPr id="176" name="Google Shape;176;p21"/>
          <p:cNvSpPr/>
          <p:nvPr/>
        </p:nvSpPr>
        <p:spPr>
          <a:xfrm>
            <a:off x="3528926" y="4748928"/>
            <a:ext cx="1858493" cy="304949"/>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Active observation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2"/>
          <p:cNvPicPr preferRelativeResize="0"/>
          <p:nvPr/>
        </p:nvPicPr>
        <p:blipFill rotWithShape="1">
          <a:blip r:embed="rId3">
            <a:alphaModFix/>
          </a:blip>
          <a:srcRect/>
          <a:stretch/>
        </p:blipFill>
        <p:spPr>
          <a:xfrm>
            <a:off x="0" y="-1763485"/>
            <a:ext cx="12192000" cy="914674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838200" y="21708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a:solidFill>
                  <a:srgbClr val="339999"/>
                </a:solidFill>
                <a:latin typeface="Open Sans"/>
                <a:ea typeface="Open Sans"/>
                <a:cs typeface="Open Sans"/>
                <a:sym typeface="Open Sans"/>
              </a:rPr>
              <a:t>Contact Us</a:t>
            </a:r>
            <a:endParaRPr/>
          </a:p>
        </p:txBody>
      </p:sp>
      <p:sp>
        <p:nvSpPr>
          <p:cNvPr id="187" name="Google Shape;187;p23"/>
          <p:cNvSpPr txBox="1">
            <a:spLocks noGrp="1"/>
          </p:cNvSpPr>
          <p:nvPr>
            <p:ph type="body" idx="1"/>
          </p:nvPr>
        </p:nvSpPr>
        <p:spPr>
          <a:xfrm>
            <a:off x="838200" y="1988910"/>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endParaRPr u="sng">
              <a:solidFill>
                <a:schemeClr val="hlink"/>
              </a:solidFill>
              <a:hlinkClick r:id="rId3"/>
            </a:endParaRPr>
          </a:p>
          <a:p>
            <a:pPr marL="0" lvl="0" indent="0" algn="ctr" rtl="0">
              <a:lnSpc>
                <a:spcPct val="90000"/>
              </a:lnSpc>
              <a:spcBef>
                <a:spcPts val="1000"/>
              </a:spcBef>
              <a:spcAft>
                <a:spcPts val="0"/>
              </a:spcAft>
              <a:buClr>
                <a:schemeClr val="dk1"/>
              </a:buClr>
              <a:buSzPts val="2800"/>
              <a:buNone/>
            </a:pPr>
            <a:endParaRPr u="sng">
              <a:solidFill>
                <a:schemeClr val="hlink"/>
              </a:solidFill>
              <a:hlinkClick r:id="rId3"/>
            </a:endParaRPr>
          </a:p>
          <a:p>
            <a:pPr marL="0" lvl="0" indent="0" algn="ctr" rtl="0">
              <a:lnSpc>
                <a:spcPct val="90000"/>
              </a:lnSpc>
              <a:spcBef>
                <a:spcPts val="1000"/>
              </a:spcBef>
              <a:spcAft>
                <a:spcPts val="0"/>
              </a:spcAft>
              <a:buClr>
                <a:schemeClr val="dk1"/>
              </a:buClr>
              <a:buSzPts val="2800"/>
              <a:buNone/>
            </a:pPr>
            <a:endParaRPr u="sng">
              <a:solidFill>
                <a:schemeClr val="hlink"/>
              </a:solidFill>
              <a:hlinkClick r:id="rId3"/>
            </a:endParaRPr>
          </a:p>
          <a:p>
            <a:pPr marL="0" lvl="0" indent="0" algn="ctr" rtl="0">
              <a:lnSpc>
                <a:spcPct val="90000"/>
              </a:lnSpc>
              <a:spcBef>
                <a:spcPts val="1000"/>
              </a:spcBef>
              <a:spcAft>
                <a:spcPts val="0"/>
              </a:spcAft>
              <a:buClr>
                <a:schemeClr val="dk1"/>
              </a:buClr>
              <a:buSzPts val="2800"/>
              <a:buNone/>
            </a:pPr>
            <a:r>
              <a:rPr lang="en-US"/>
              <a:t>rachel@pathwaysnegotiation.org</a:t>
            </a:r>
            <a:endParaRPr/>
          </a:p>
          <a:p>
            <a:pPr marL="0" lvl="0" indent="0" algn="ctr" rtl="0">
              <a:lnSpc>
                <a:spcPct val="90000"/>
              </a:lnSpc>
              <a:spcBef>
                <a:spcPts val="1000"/>
              </a:spcBef>
              <a:spcAft>
                <a:spcPts val="0"/>
              </a:spcAft>
              <a:buClr>
                <a:schemeClr val="dk1"/>
              </a:buClr>
              <a:buSzPts val="2800"/>
              <a:buNone/>
            </a:pPr>
            <a:r>
              <a:rPr lang="en-US"/>
              <a:t>michael@pathwaysnegotiation.org</a:t>
            </a:r>
            <a:endParaRPr/>
          </a:p>
          <a:p>
            <a:pPr marL="0" lvl="0" indent="0" algn="ctr" rtl="0">
              <a:lnSpc>
                <a:spcPct val="90000"/>
              </a:lnSpc>
              <a:spcBef>
                <a:spcPts val="1000"/>
              </a:spcBef>
              <a:spcAft>
                <a:spcPts val="0"/>
              </a:spcAft>
              <a:buClr>
                <a:schemeClr val="dk1"/>
              </a:buClr>
              <a:buSzPts val="2800"/>
              <a:buNone/>
            </a:pPr>
            <a:r>
              <a:rPr lang="en-US"/>
              <a:t>avi@pathwaysnegotiation.org</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88" name="Google Shape;188;p23"/>
          <p:cNvPicPr preferRelativeResize="0"/>
          <p:nvPr/>
        </p:nvPicPr>
        <p:blipFill rotWithShape="1">
          <a:blip r:embed="rId4">
            <a:alphaModFix/>
          </a:blip>
          <a:srcRect/>
          <a:stretch/>
        </p:blipFill>
        <p:spPr>
          <a:xfrm>
            <a:off x="4090670" y="1542643"/>
            <a:ext cx="4010660" cy="150399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8200" y="23962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a:solidFill>
                  <a:srgbClr val="339999"/>
                </a:solidFill>
                <a:latin typeface="Open Sans"/>
                <a:ea typeface="Open Sans"/>
                <a:cs typeface="Open Sans"/>
                <a:sym typeface="Open Sans"/>
              </a:rPr>
              <a:t>2018-2019 NET Fellowship</a:t>
            </a:r>
            <a:endParaRPr>
              <a:solidFill>
                <a:srgbClr val="339999"/>
              </a:solidFill>
            </a:endParaRPr>
          </a:p>
        </p:txBody>
      </p:sp>
      <p:sp>
        <p:nvSpPr>
          <p:cNvPr id="71" name="Google Shape;71;p11"/>
          <p:cNvSpPr/>
          <p:nvPr/>
        </p:nvSpPr>
        <p:spPr>
          <a:xfrm>
            <a:off x="1078768" y="1915909"/>
            <a:ext cx="1443718" cy="1031279"/>
          </a:xfrm>
          <a:prstGeom prst="homePlate">
            <a:avLst>
              <a:gd name="adj" fmla="val 50000"/>
            </a:avLst>
          </a:prstGeom>
          <a:solidFill>
            <a:srgbClr val="33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lt1"/>
                </a:solidFill>
                <a:latin typeface="Calibri"/>
                <a:ea typeface="Calibri"/>
                <a:cs typeface="Calibri"/>
                <a:sym typeface="Calibri"/>
              </a:rPr>
              <a:t>Fellowship Launch</a:t>
            </a:r>
            <a:endParaRPr/>
          </a:p>
        </p:txBody>
      </p:sp>
      <p:sp>
        <p:nvSpPr>
          <p:cNvPr id="72" name="Google Shape;72;p11"/>
          <p:cNvSpPr/>
          <p:nvPr/>
        </p:nvSpPr>
        <p:spPr>
          <a:xfrm>
            <a:off x="4338355" y="1941442"/>
            <a:ext cx="2281486" cy="1031279"/>
          </a:xfrm>
          <a:prstGeom prst="chevron">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lt1"/>
                </a:solidFill>
                <a:latin typeface="Calibri"/>
                <a:ea typeface="Calibri"/>
                <a:cs typeface="Calibri"/>
                <a:sym typeface="Calibri"/>
              </a:rPr>
              <a:t>Student Game Changers  Workshops</a:t>
            </a:r>
            <a:endParaRPr/>
          </a:p>
        </p:txBody>
      </p:sp>
      <p:sp>
        <p:nvSpPr>
          <p:cNvPr id="73" name="Google Shape;73;p11"/>
          <p:cNvSpPr/>
          <p:nvPr/>
        </p:nvSpPr>
        <p:spPr>
          <a:xfrm>
            <a:off x="6426573" y="1931181"/>
            <a:ext cx="2279573" cy="1031279"/>
          </a:xfrm>
          <a:prstGeom prst="chevron">
            <a:avLst>
              <a:gd name="adj" fmla="val 50000"/>
            </a:avLst>
          </a:prstGeom>
          <a:gradFill>
            <a:gsLst>
              <a:gs pos="0">
                <a:srgbClr val="D4145A"/>
              </a:gs>
              <a:gs pos="50000">
                <a:srgbClr val="D4145A"/>
              </a:gs>
              <a:gs pos="100000">
                <a:srgbClr val="D4145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FFFFFF"/>
                </a:solidFill>
                <a:latin typeface="Calibri"/>
                <a:ea typeface="Calibri"/>
                <a:cs typeface="Calibri"/>
                <a:sym typeface="Calibri"/>
              </a:rPr>
              <a:t>Educator Workshop  2: Teaching Activities</a:t>
            </a:r>
            <a:endParaRPr/>
          </a:p>
        </p:txBody>
      </p:sp>
      <p:sp>
        <p:nvSpPr>
          <p:cNvPr id="74" name="Google Shape;74;p11"/>
          <p:cNvSpPr/>
          <p:nvPr/>
        </p:nvSpPr>
        <p:spPr>
          <a:xfrm>
            <a:off x="8487480" y="1915909"/>
            <a:ext cx="2163252" cy="1031279"/>
          </a:xfrm>
          <a:prstGeom prst="chevron">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FFFFFF"/>
                </a:solidFill>
                <a:latin typeface="Calibri"/>
                <a:ea typeface="Calibri"/>
                <a:cs typeface="Calibri"/>
                <a:sym typeface="Calibri"/>
              </a:rPr>
              <a:t>Year End Celebration</a:t>
            </a:r>
            <a:endParaRPr/>
          </a:p>
        </p:txBody>
      </p:sp>
      <p:sp>
        <p:nvSpPr>
          <p:cNvPr id="75" name="Google Shape;75;p11"/>
          <p:cNvSpPr/>
          <p:nvPr/>
        </p:nvSpPr>
        <p:spPr>
          <a:xfrm>
            <a:off x="5257800" y="4204647"/>
            <a:ext cx="4043692" cy="305535"/>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lt1"/>
                </a:solidFill>
                <a:latin typeface="Calibri"/>
                <a:ea typeface="Calibri"/>
                <a:cs typeface="Calibri"/>
                <a:sym typeface="Calibri"/>
              </a:rPr>
              <a:t>3 webinars with Harvard experts (from home)</a:t>
            </a:r>
            <a:endParaRPr/>
          </a:p>
        </p:txBody>
      </p:sp>
      <p:sp>
        <p:nvSpPr>
          <p:cNvPr id="76" name="Google Shape;76;p11"/>
          <p:cNvSpPr/>
          <p:nvPr/>
        </p:nvSpPr>
        <p:spPr>
          <a:xfrm>
            <a:off x="2100434" y="3677160"/>
            <a:ext cx="3157366" cy="301752"/>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lt1"/>
                </a:solidFill>
                <a:latin typeface="Calibri"/>
                <a:ea typeface="Calibri"/>
                <a:cs typeface="Calibri"/>
                <a:sym typeface="Calibri"/>
              </a:rPr>
              <a:t>Site Visits before student workshops</a:t>
            </a:r>
            <a:endParaRPr/>
          </a:p>
        </p:txBody>
      </p:sp>
      <p:sp>
        <p:nvSpPr>
          <p:cNvPr id="77" name="Google Shape;77;p11"/>
          <p:cNvSpPr/>
          <p:nvPr/>
        </p:nvSpPr>
        <p:spPr>
          <a:xfrm>
            <a:off x="5494576" y="4664794"/>
            <a:ext cx="2594553" cy="490257"/>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lt1"/>
                </a:solidFill>
                <a:latin typeface="Calibri"/>
                <a:ea typeface="Calibri"/>
                <a:cs typeface="Calibri"/>
                <a:sym typeface="Calibri"/>
              </a:rPr>
              <a:t>Creation and testing of  teaching activities</a:t>
            </a:r>
            <a:endParaRPr/>
          </a:p>
        </p:txBody>
      </p:sp>
      <p:sp>
        <p:nvSpPr>
          <p:cNvPr id="78" name="Google Shape;78;p11"/>
          <p:cNvSpPr/>
          <p:nvPr/>
        </p:nvSpPr>
        <p:spPr>
          <a:xfrm>
            <a:off x="2100434" y="3199526"/>
            <a:ext cx="8931530" cy="303378"/>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lt1"/>
                </a:solidFill>
                <a:latin typeface="Calibri"/>
                <a:ea typeface="Calibri"/>
                <a:cs typeface="Calibri"/>
                <a:sym typeface="Calibri"/>
              </a:rPr>
              <a:t>Fellowship Community</a:t>
            </a:r>
            <a:endParaRPr/>
          </a:p>
        </p:txBody>
      </p:sp>
      <p:sp>
        <p:nvSpPr>
          <p:cNvPr id="79" name="Google Shape;79;p11"/>
          <p:cNvSpPr/>
          <p:nvPr/>
        </p:nvSpPr>
        <p:spPr>
          <a:xfrm>
            <a:off x="2302849" y="1941441"/>
            <a:ext cx="2280544" cy="1031279"/>
          </a:xfrm>
          <a:prstGeom prst="chevron">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lt1"/>
                </a:solidFill>
                <a:latin typeface="Calibri"/>
                <a:ea typeface="Calibri"/>
                <a:cs typeface="Calibri"/>
                <a:sym typeface="Calibri"/>
              </a:rPr>
              <a:t>Educator Workshop 1: Foundational Concepts</a:t>
            </a:r>
            <a:endParaRPr/>
          </a:p>
        </p:txBody>
      </p:sp>
      <p:sp>
        <p:nvSpPr>
          <p:cNvPr id="80" name="Google Shape;80;p11"/>
          <p:cNvSpPr/>
          <p:nvPr/>
        </p:nvSpPr>
        <p:spPr>
          <a:xfrm>
            <a:off x="1064653" y="5302756"/>
            <a:ext cx="9444379" cy="521137"/>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chemeClr val="lt1"/>
                </a:solidFill>
                <a:latin typeface="Calibri"/>
                <a:ea typeface="Calibri"/>
                <a:cs typeface="Calibri"/>
                <a:sym typeface="Calibri"/>
              </a:rPr>
              <a:t>Evaluation &amp; Assessment</a:t>
            </a:r>
            <a:endParaRPr/>
          </a:p>
          <a:p>
            <a:pPr marL="0" marR="0" lvl="0" indent="0" algn="ctr" rtl="0">
              <a:spcBef>
                <a:spcPts val="0"/>
              </a:spcBef>
              <a:spcAft>
                <a:spcPts val="0"/>
              </a:spcAft>
              <a:buNone/>
            </a:pPr>
            <a:r>
              <a:rPr lang="en-US" sz="1400" b="0" i="1" u="none" strike="noStrike" cap="none">
                <a:solidFill>
                  <a:schemeClr val="lt1"/>
                </a:solidFill>
                <a:latin typeface="Calibri"/>
                <a:ea typeface="Calibri"/>
                <a:cs typeface="Calibri"/>
                <a:sym typeface="Calibri"/>
              </a:rPr>
              <a:t>Questionnaires with Fellows and Students, and focus group with Fellows at conclusion of program</a:t>
            </a:r>
            <a:endParaRPr/>
          </a:p>
        </p:txBody>
      </p:sp>
      <p:sp>
        <p:nvSpPr>
          <p:cNvPr id="81" name="Google Shape;81;p11"/>
          <p:cNvSpPr/>
          <p:nvPr/>
        </p:nvSpPr>
        <p:spPr>
          <a:xfrm>
            <a:off x="998558" y="1390247"/>
            <a:ext cx="89851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strike="noStrike" cap="none" dirty="0">
                <a:solidFill>
                  <a:schemeClr val="dk1"/>
                </a:solidFill>
                <a:latin typeface="Calibri"/>
                <a:ea typeface="Calibri"/>
                <a:cs typeface="Calibri"/>
                <a:sym typeface="Calibri"/>
              </a:rPr>
              <a:t>   </a:t>
            </a:r>
            <a:r>
              <a:rPr lang="en-US" sz="1800" b="1" i="0" u="sng" strike="noStrike" cap="none" dirty="0">
                <a:solidFill>
                  <a:schemeClr val="dk1"/>
                </a:solidFill>
                <a:latin typeface="Calibri"/>
                <a:ea typeface="Calibri"/>
                <a:cs typeface="Calibri"/>
                <a:sym typeface="Calibri"/>
              </a:rPr>
              <a:t>Oct 23</a:t>
            </a:r>
            <a:r>
              <a:rPr lang="en-US" sz="1800" b="1" i="0" strike="noStrike" cap="none" dirty="0">
                <a:solidFill>
                  <a:schemeClr val="dk1"/>
                </a:solidFill>
                <a:latin typeface="Calibri"/>
                <a:ea typeface="Calibri"/>
                <a:cs typeface="Calibri"/>
                <a:sym typeface="Calibri"/>
              </a:rPr>
              <a:t>	                  </a:t>
            </a:r>
            <a:r>
              <a:rPr lang="en-US" sz="1800" b="1" i="0" u="sng" strike="noStrike" cap="none" dirty="0">
                <a:solidFill>
                  <a:schemeClr val="dk1"/>
                </a:solidFill>
                <a:latin typeface="Calibri"/>
                <a:ea typeface="Calibri"/>
                <a:cs typeface="Calibri"/>
                <a:sym typeface="Calibri"/>
              </a:rPr>
              <a:t>Nov 28	 	</a:t>
            </a:r>
            <a:r>
              <a:rPr lang="en-US" sz="1800" b="1" i="0" u="sng" strike="noStrike" cap="none" dirty="0" smtClean="0">
                <a:solidFill>
                  <a:schemeClr val="dk1"/>
                </a:solidFill>
                <a:latin typeface="Calibri"/>
                <a:ea typeface="Calibri"/>
                <a:cs typeface="Calibri"/>
                <a:sym typeface="Calibri"/>
              </a:rPr>
              <a:t> </a:t>
            </a:r>
            <a:r>
              <a:rPr lang="en-US" sz="1800" b="1" i="0" u="sng" strike="noStrike" cap="none" dirty="0">
                <a:solidFill>
                  <a:schemeClr val="dk1"/>
                </a:solidFill>
                <a:latin typeface="Calibri"/>
                <a:ea typeface="Calibri"/>
                <a:cs typeface="Calibri"/>
                <a:sym typeface="Calibri"/>
              </a:rPr>
              <a:t>Dec – </a:t>
            </a:r>
            <a:r>
              <a:rPr lang="en-US" sz="1800" b="1" i="0" u="sng" strike="noStrike" cap="none" dirty="0" smtClean="0">
                <a:solidFill>
                  <a:schemeClr val="dk1"/>
                </a:solidFill>
                <a:latin typeface="Calibri"/>
                <a:ea typeface="Calibri"/>
                <a:cs typeface="Calibri"/>
                <a:sym typeface="Calibri"/>
              </a:rPr>
              <a:t>Mar</a:t>
            </a:r>
            <a:r>
              <a:rPr lang="en-US" sz="1800" b="1" dirty="0">
                <a:solidFill>
                  <a:schemeClr val="dk1"/>
                </a:solidFill>
                <a:latin typeface="Calibri"/>
                <a:ea typeface="Calibri"/>
                <a:cs typeface="Calibri"/>
                <a:sym typeface="Calibri"/>
              </a:rPr>
              <a:t> </a:t>
            </a:r>
            <a:r>
              <a:rPr lang="en-US" sz="1800" b="1" dirty="0" smtClean="0">
                <a:solidFill>
                  <a:schemeClr val="dk1"/>
                </a:solidFill>
                <a:latin typeface="Calibri"/>
                <a:ea typeface="Calibri"/>
                <a:cs typeface="Calibri"/>
                <a:sym typeface="Calibri"/>
              </a:rPr>
              <a:t>                     </a:t>
            </a:r>
            <a:r>
              <a:rPr lang="en-US" sz="1800" b="1" i="0" u="sng" strike="noStrike" cap="none" dirty="0" smtClean="0">
                <a:solidFill>
                  <a:schemeClr val="dk1"/>
                </a:solidFill>
                <a:latin typeface="Calibri"/>
                <a:ea typeface="Calibri"/>
                <a:cs typeface="Calibri"/>
                <a:sym typeface="Calibri"/>
              </a:rPr>
              <a:t>Apr 11  </a:t>
            </a:r>
            <a:r>
              <a:rPr lang="en-US" sz="1800" b="1" i="0" strike="noStrike" cap="none" dirty="0" smtClean="0">
                <a:solidFill>
                  <a:schemeClr val="dk1"/>
                </a:solidFill>
                <a:latin typeface="Calibri"/>
                <a:ea typeface="Calibri"/>
                <a:cs typeface="Calibri"/>
                <a:sym typeface="Calibri"/>
              </a:rPr>
              <a:t>                     </a:t>
            </a:r>
            <a:r>
              <a:rPr lang="en-US" sz="1800" b="1" i="0" u="sng" strike="noStrike" cap="none" dirty="0">
                <a:solidFill>
                  <a:schemeClr val="dk1"/>
                </a:solidFill>
                <a:latin typeface="Calibri"/>
                <a:ea typeface="Calibri"/>
                <a:cs typeface="Calibri"/>
                <a:sym typeface="Calibri"/>
              </a:rPr>
              <a:t>June 12</a:t>
            </a:r>
            <a:endParaRPr dirty="0"/>
          </a:p>
        </p:txBody>
      </p:sp>
      <p:sp>
        <p:nvSpPr>
          <p:cNvPr id="82" name="Google Shape;82;p11"/>
          <p:cNvSpPr/>
          <p:nvPr/>
        </p:nvSpPr>
        <p:spPr>
          <a:xfrm>
            <a:off x="8147803" y="4760988"/>
            <a:ext cx="1273658" cy="296657"/>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Reflection</a:t>
            </a:r>
            <a:endParaRPr/>
          </a:p>
        </p:txBody>
      </p:sp>
      <p:sp>
        <p:nvSpPr>
          <p:cNvPr id="83" name="Google Shape;83;p11"/>
          <p:cNvSpPr/>
          <p:nvPr/>
        </p:nvSpPr>
        <p:spPr>
          <a:xfrm>
            <a:off x="9517713" y="4749519"/>
            <a:ext cx="1559106" cy="300602"/>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Resource Library</a:t>
            </a:r>
            <a:endParaRPr/>
          </a:p>
        </p:txBody>
      </p:sp>
      <p:sp>
        <p:nvSpPr>
          <p:cNvPr id="84" name="Google Shape;84;p11"/>
          <p:cNvSpPr/>
          <p:nvPr/>
        </p:nvSpPr>
        <p:spPr>
          <a:xfrm>
            <a:off x="5436212" y="3675276"/>
            <a:ext cx="3965794" cy="302685"/>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Teaching activity creation coaching – video calls</a:t>
            </a:r>
            <a:endParaRPr/>
          </a:p>
        </p:txBody>
      </p:sp>
      <p:sp>
        <p:nvSpPr>
          <p:cNvPr id="85" name="Google Shape;85;p11"/>
          <p:cNvSpPr/>
          <p:nvPr/>
        </p:nvSpPr>
        <p:spPr>
          <a:xfrm>
            <a:off x="3528926" y="4748928"/>
            <a:ext cx="1858493" cy="304949"/>
          </a:xfrm>
          <a:prstGeom prst="homePlate">
            <a:avLst>
              <a:gd name="adj" fmla="val 50000"/>
            </a:avLst>
          </a:prstGeom>
          <a:gradFill>
            <a:gsLst>
              <a:gs pos="0">
                <a:srgbClr val="339999"/>
              </a:gs>
              <a:gs pos="50000">
                <a:srgbClr val="339999"/>
              </a:gs>
              <a:gs pos="100000">
                <a:srgbClr val="33999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Active observation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838200" y="23962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dirty="0">
                <a:solidFill>
                  <a:srgbClr val="339999"/>
                </a:solidFill>
              </a:rPr>
              <a:t>Agenda</a:t>
            </a:r>
            <a:endParaRPr dirty="0"/>
          </a:p>
        </p:txBody>
      </p:sp>
      <p:sp>
        <p:nvSpPr>
          <p:cNvPr id="91" name="Google Shape;9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Welcome</a:t>
            </a:r>
            <a:endParaRPr dirty="0"/>
          </a:p>
          <a:p>
            <a:pPr marL="228600" lvl="0" indent="-228600" algn="l" rtl="0">
              <a:lnSpc>
                <a:spcPct val="90000"/>
              </a:lnSpc>
              <a:spcBef>
                <a:spcPts val="1000"/>
              </a:spcBef>
              <a:spcAft>
                <a:spcPts val="0"/>
              </a:spcAft>
              <a:buClr>
                <a:schemeClr val="dk1"/>
              </a:buClr>
              <a:buSzPts val="2800"/>
              <a:buChar char="•"/>
            </a:pPr>
            <a:r>
              <a:rPr lang="en-US" dirty="0"/>
              <a:t>Opening Exercise </a:t>
            </a:r>
            <a:endParaRPr dirty="0"/>
          </a:p>
          <a:p>
            <a:pPr marL="228600" lvl="0" indent="-228600" algn="l" rtl="0">
              <a:lnSpc>
                <a:spcPct val="90000"/>
              </a:lnSpc>
              <a:spcBef>
                <a:spcPts val="1000"/>
              </a:spcBef>
              <a:spcAft>
                <a:spcPts val="0"/>
              </a:spcAft>
              <a:buClr>
                <a:schemeClr val="dk1"/>
              </a:buClr>
              <a:buSzPts val="2800"/>
              <a:buChar char="•"/>
            </a:pPr>
            <a:r>
              <a:rPr lang="en-US" dirty="0"/>
              <a:t>Negotiation Concepts &amp; Facilitative Teaching Methods</a:t>
            </a:r>
            <a:endParaRPr dirty="0"/>
          </a:p>
          <a:p>
            <a:pPr marL="228600" lvl="0" indent="-228600" algn="l" rtl="0">
              <a:lnSpc>
                <a:spcPct val="90000"/>
              </a:lnSpc>
              <a:spcBef>
                <a:spcPts val="1000"/>
              </a:spcBef>
              <a:spcAft>
                <a:spcPts val="0"/>
              </a:spcAft>
              <a:buClr>
                <a:schemeClr val="dk1"/>
              </a:buClr>
              <a:buSzPts val="2800"/>
              <a:buChar char="•"/>
            </a:pPr>
            <a:r>
              <a:rPr lang="en-US" dirty="0"/>
              <a:t>Adapting Games for Learning Negotiation Concepts </a:t>
            </a:r>
            <a:endParaRPr dirty="0"/>
          </a:p>
          <a:p>
            <a:pPr marL="228600" lvl="0" indent="-50800" algn="l" rtl="0">
              <a:lnSpc>
                <a:spcPct val="90000"/>
              </a:lnSpc>
              <a:spcBef>
                <a:spcPts val="1000"/>
              </a:spcBef>
              <a:spcAft>
                <a:spcPts val="0"/>
              </a:spcAft>
              <a:buClr>
                <a:schemeClr val="dk1"/>
              </a:buClr>
              <a:buSzPts val="2800"/>
              <a:buNone/>
            </a:pPr>
            <a:endParaRPr i="1" dirty="0"/>
          </a:p>
          <a:p>
            <a:pPr marL="0" lvl="0" indent="0" algn="l" rtl="0">
              <a:lnSpc>
                <a:spcPct val="90000"/>
              </a:lnSpc>
              <a:spcBef>
                <a:spcPts val="1000"/>
              </a:spcBef>
              <a:spcAft>
                <a:spcPts val="0"/>
              </a:spcAft>
              <a:buClr>
                <a:schemeClr val="dk1"/>
              </a:buClr>
              <a:buSzPts val="2800"/>
              <a:buNone/>
            </a:pPr>
            <a:r>
              <a:rPr lang="en-US" dirty="0" smtClean="0"/>
              <a:t> </a:t>
            </a:r>
            <a:endParaRPr dirty="0"/>
          </a:p>
        </p:txBody>
      </p:sp>
      <p:sp>
        <p:nvSpPr>
          <p:cNvPr id="92" name="Google Shape;9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Writing and Running Role Play Activities </a:t>
            </a:r>
            <a:endParaRPr dirty="0"/>
          </a:p>
          <a:p>
            <a:pPr marL="228600" lvl="0" indent="-228600" algn="l" rtl="0">
              <a:lnSpc>
                <a:spcPct val="90000"/>
              </a:lnSpc>
              <a:spcBef>
                <a:spcPts val="1000"/>
              </a:spcBef>
              <a:spcAft>
                <a:spcPts val="0"/>
              </a:spcAft>
              <a:buClr>
                <a:schemeClr val="dk1"/>
              </a:buClr>
              <a:buSzPts val="2800"/>
              <a:buChar char="•"/>
            </a:pPr>
            <a:r>
              <a:rPr lang="en-US" dirty="0"/>
              <a:t>Developing Inter-School Partnerships</a:t>
            </a:r>
            <a:endParaRPr dirty="0"/>
          </a:p>
          <a:p>
            <a:pPr marL="228600" lvl="0" indent="-228600" algn="l" rtl="0">
              <a:lnSpc>
                <a:spcPct val="90000"/>
              </a:lnSpc>
              <a:spcBef>
                <a:spcPts val="1000"/>
              </a:spcBef>
              <a:spcAft>
                <a:spcPts val="0"/>
              </a:spcAft>
              <a:buClr>
                <a:schemeClr val="dk1"/>
              </a:buClr>
              <a:buSzPts val="2800"/>
              <a:buChar char="•"/>
            </a:pPr>
            <a:r>
              <a:rPr lang="en-US" dirty="0" smtClean="0"/>
              <a:t>Activity </a:t>
            </a:r>
            <a:r>
              <a:rPr lang="en-US" dirty="0"/>
              <a:t>creation lab</a:t>
            </a:r>
            <a:endParaRPr dirty="0"/>
          </a:p>
          <a:p>
            <a:pPr marL="228600" lvl="0" indent="-228600" algn="l" rtl="0">
              <a:lnSpc>
                <a:spcPct val="90000"/>
              </a:lnSpc>
              <a:spcBef>
                <a:spcPts val="1000"/>
              </a:spcBef>
              <a:spcAft>
                <a:spcPts val="0"/>
              </a:spcAft>
              <a:buClr>
                <a:schemeClr val="dk1"/>
              </a:buClr>
              <a:buSzPts val="2800"/>
              <a:buChar char="•"/>
            </a:pPr>
            <a:r>
              <a:rPr lang="en-US" dirty="0"/>
              <a:t>Closing</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838200" y="24474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a:solidFill>
                  <a:srgbClr val="339999"/>
                </a:solidFill>
              </a:rPr>
              <a:t>Agree? Disagree?</a:t>
            </a:r>
            <a:endParaRPr/>
          </a:p>
        </p:txBody>
      </p:sp>
      <p:cxnSp>
        <p:nvCxnSpPr>
          <p:cNvPr id="98" name="Google Shape;98;p13"/>
          <p:cNvCxnSpPr/>
          <p:nvPr/>
        </p:nvCxnSpPr>
        <p:spPr>
          <a:xfrm flipH="1">
            <a:off x="6096000" y="1251284"/>
            <a:ext cx="40105" cy="3279773"/>
          </a:xfrm>
          <a:prstGeom prst="straightConnector1">
            <a:avLst/>
          </a:prstGeom>
          <a:noFill/>
          <a:ln w="25400" cap="flat" cmpd="sng">
            <a:solidFill>
              <a:schemeClr val="accent1"/>
            </a:solidFill>
            <a:prstDash val="solid"/>
            <a:miter lim="800000"/>
            <a:headEnd type="none" w="sm" len="sm"/>
            <a:tailEnd type="none" w="sm" len="sm"/>
          </a:ln>
        </p:spPr>
      </p:cxnSp>
      <p:sp>
        <p:nvSpPr>
          <p:cNvPr id="99" name="Google Shape;99;p13"/>
          <p:cNvSpPr txBox="1"/>
          <p:nvPr/>
        </p:nvSpPr>
        <p:spPr>
          <a:xfrm>
            <a:off x="2598824" y="2141621"/>
            <a:ext cx="1047082" cy="22159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600" dirty="0">
                <a:solidFill>
                  <a:schemeClr val="dk1"/>
                </a:solidFill>
                <a:latin typeface="Calibri"/>
                <a:ea typeface="Calibri"/>
                <a:cs typeface="Calibri"/>
                <a:sym typeface="Calibri"/>
              </a:rPr>
              <a:t>Y</a:t>
            </a:r>
            <a:endParaRPr sz="11600" dirty="0"/>
          </a:p>
        </p:txBody>
      </p:sp>
      <p:sp>
        <p:nvSpPr>
          <p:cNvPr id="100" name="Google Shape;100;p13"/>
          <p:cNvSpPr txBox="1"/>
          <p:nvPr/>
        </p:nvSpPr>
        <p:spPr>
          <a:xfrm>
            <a:off x="8493367" y="2141621"/>
            <a:ext cx="1327608" cy="22159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600" dirty="0" smtClean="0">
                <a:solidFill>
                  <a:schemeClr val="dk1"/>
                </a:solidFill>
                <a:latin typeface="Calibri"/>
                <a:ea typeface="Calibri"/>
                <a:cs typeface="Calibri"/>
                <a:sym typeface="Calibri"/>
              </a:rPr>
              <a:t>N</a:t>
            </a:r>
            <a:endParaRPr sz="11600" dirty="0"/>
          </a:p>
        </p:txBody>
      </p:sp>
      <p:sp>
        <p:nvSpPr>
          <p:cNvPr id="3" name="TextBox 2"/>
          <p:cNvSpPr txBox="1"/>
          <p:nvPr/>
        </p:nvSpPr>
        <p:spPr>
          <a:xfrm>
            <a:off x="2392501" y="4230806"/>
            <a:ext cx="7487208" cy="2062103"/>
          </a:xfrm>
          <a:prstGeom prst="rect">
            <a:avLst/>
          </a:prstGeom>
          <a:noFill/>
        </p:spPr>
        <p:txBody>
          <a:bodyPr wrap="square" rtlCol="0">
            <a:spAutoFit/>
          </a:bodyPr>
          <a:lstStyle/>
          <a:p>
            <a:pPr algn="ctr"/>
            <a:r>
              <a:rPr lang="en-US" sz="1600" b="1" dirty="0" smtClean="0">
                <a:latin typeface="Open Sans" panose="020B0604020202020204" charset="0"/>
                <a:ea typeface="Open Sans" panose="020B0604020202020204" charset="0"/>
                <a:cs typeface="Open Sans" panose="020B0604020202020204" charset="0"/>
              </a:rPr>
              <a:t>Examples:</a:t>
            </a:r>
          </a:p>
          <a:p>
            <a:pPr algn="ctr"/>
            <a:endParaRPr lang="en-US" sz="1600" dirty="0">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US" sz="1600" dirty="0" smtClean="0">
                <a:latin typeface="Open Sans" panose="020B0604020202020204" charset="0"/>
                <a:ea typeface="Open Sans" panose="020B0604020202020204" charset="0"/>
                <a:cs typeface="Open Sans" panose="020B0604020202020204" charset="0"/>
              </a:rPr>
              <a:t>Students </a:t>
            </a:r>
            <a:r>
              <a:rPr lang="en-US" sz="1600" dirty="0">
                <a:latin typeface="Open Sans" panose="020B0604020202020204" charset="0"/>
                <a:ea typeface="Open Sans" panose="020B0604020202020204" charset="0"/>
                <a:cs typeface="Open Sans" panose="020B0604020202020204" charset="0"/>
              </a:rPr>
              <a:t>should wear school uniforms</a:t>
            </a:r>
            <a:endParaRPr lang="en-US" sz="1600" dirty="0">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US" sz="1600" dirty="0" smtClean="0">
                <a:latin typeface="Open Sans" panose="020B0604020202020204" charset="0"/>
                <a:ea typeface="Open Sans" panose="020B0604020202020204" charset="0"/>
                <a:cs typeface="Open Sans" panose="020B0604020202020204" charset="0"/>
              </a:rPr>
              <a:t>Teachers </a:t>
            </a:r>
            <a:r>
              <a:rPr lang="en-US" sz="1600" dirty="0">
                <a:latin typeface="Open Sans" panose="020B0604020202020204" charset="0"/>
                <a:ea typeface="Open Sans" panose="020B0604020202020204" charset="0"/>
                <a:cs typeface="Open Sans" panose="020B0604020202020204" charset="0"/>
              </a:rPr>
              <a:t>and principals should not have access to cell phones during class time</a:t>
            </a:r>
            <a:endParaRPr lang="en-US" sz="1600" dirty="0">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US" sz="1600" dirty="0" smtClean="0">
                <a:latin typeface="Open Sans" panose="020B0604020202020204" charset="0"/>
                <a:ea typeface="Open Sans" panose="020B0604020202020204" charset="0"/>
                <a:cs typeface="Open Sans" panose="020B0604020202020204" charset="0"/>
              </a:rPr>
              <a:t>I </a:t>
            </a:r>
            <a:r>
              <a:rPr lang="en-US" sz="1600" dirty="0">
                <a:latin typeface="Open Sans" panose="020B0604020202020204" charset="0"/>
                <a:ea typeface="Open Sans" panose="020B0604020202020204" charset="0"/>
                <a:cs typeface="Open Sans" panose="020B0604020202020204" charset="0"/>
              </a:rPr>
              <a:t>have used negotiation techniques in my own life since starting the PATHWAYS Fellowship. </a:t>
            </a:r>
            <a:endParaRPr lang="en-US" sz="1600" dirty="0">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US" sz="1600" dirty="0" smtClean="0">
                <a:latin typeface="Open Sans" panose="020B0604020202020204" charset="0"/>
                <a:ea typeface="Open Sans" panose="020B0604020202020204" charset="0"/>
                <a:cs typeface="Open Sans" panose="020B0604020202020204" charset="0"/>
              </a:rPr>
              <a:t>Understanding </a:t>
            </a:r>
            <a:r>
              <a:rPr lang="en-US" sz="1600" dirty="0">
                <a:latin typeface="Open Sans" panose="020B0604020202020204" charset="0"/>
                <a:ea typeface="Open Sans" panose="020B0604020202020204" charset="0"/>
                <a:cs typeface="Open Sans" panose="020B0604020202020204" charset="0"/>
              </a:rPr>
              <a:t>positions &amp; interests can solve any conflict </a:t>
            </a:r>
            <a:endParaRPr lang="en-US" sz="1600" dirty="0">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838200" y="23962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a:solidFill>
                  <a:srgbClr val="339999"/>
                </a:solidFill>
              </a:rPr>
              <a:t>Negotiating for Building Speaking Skills</a:t>
            </a:r>
            <a:endParaRPr/>
          </a:p>
        </p:txBody>
      </p:sp>
      <p:sp>
        <p:nvSpPr>
          <p:cNvPr id="106" name="Google Shape;106;p14"/>
          <p:cNvSpPr txBox="1">
            <a:spLocks noGrp="1"/>
          </p:cNvSpPr>
          <p:nvPr>
            <p:ph type="body" idx="1"/>
          </p:nvPr>
        </p:nvSpPr>
        <p:spPr>
          <a:xfrm>
            <a:off x="838200" y="1565185"/>
            <a:ext cx="10515600" cy="440247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170"/>
              <a:buChar char="•"/>
            </a:pPr>
            <a:r>
              <a:rPr lang="en-US" sz="2170" b="1" dirty="0"/>
              <a:t>Motivation</a:t>
            </a:r>
            <a:r>
              <a:rPr lang="en-US" sz="2170" dirty="0"/>
              <a:t> of </a:t>
            </a:r>
            <a:r>
              <a:rPr lang="en-US" sz="2170" u="sng" dirty="0"/>
              <a:t>wanting</a:t>
            </a:r>
            <a:r>
              <a:rPr lang="en-US" sz="2170" dirty="0"/>
              <a:t> to achieve or get something</a:t>
            </a:r>
            <a:endParaRPr dirty="0"/>
          </a:p>
          <a:p>
            <a:pPr marL="228600" lvl="0" indent="-90804" algn="l" rtl="0">
              <a:lnSpc>
                <a:spcPct val="70000"/>
              </a:lnSpc>
              <a:spcBef>
                <a:spcPts val="1000"/>
              </a:spcBef>
              <a:spcAft>
                <a:spcPts val="0"/>
              </a:spcAft>
              <a:buClr>
                <a:schemeClr val="dk1"/>
              </a:buClr>
              <a:buSzPts val="2170"/>
              <a:buNone/>
            </a:pPr>
            <a:endParaRPr sz="2170" dirty="0"/>
          </a:p>
          <a:p>
            <a:pPr marL="228600" lvl="0" indent="-228600" algn="l" rtl="0">
              <a:lnSpc>
                <a:spcPct val="70000"/>
              </a:lnSpc>
              <a:spcBef>
                <a:spcPts val="1000"/>
              </a:spcBef>
              <a:spcAft>
                <a:spcPts val="0"/>
              </a:spcAft>
              <a:buClr>
                <a:schemeClr val="dk1"/>
              </a:buClr>
              <a:buSzPts val="2170"/>
              <a:buChar char="•"/>
            </a:pPr>
            <a:r>
              <a:rPr lang="en-US" sz="2170" b="1" dirty="0"/>
              <a:t>Dynamic practice </a:t>
            </a:r>
            <a:r>
              <a:rPr lang="en-US" sz="2170" dirty="0"/>
              <a:t>of communication and negotiation skills</a:t>
            </a:r>
            <a:endParaRPr dirty="0"/>
          </a:p>
          <a:p>
            <a:pPr marL="685800" lvl="1" indent="-228600" algn="l" rtl="0">
              <a:lnSpc>
                <a:spcPct val="70000"/>
              </a:lnSpc>
              <a:spcBef>
                <a:spcPts val="500"/>
              </a:spcBef>
              <a:spcAft>
                <a:spcPts val="0"/>
              </a:spcAft>
              <a:buClr>
                <a:schemeClr val="dk1"/>
              </a:buClr>
              <a:buSzPts val="1860"/>
              <a:buChar char="•"/>
            </a:pPr>
            <a:r>
              <a:rPr lang="en-US" sz="1860" dirty="0"/>
              <a:t>Spontaneous production and response</a:t>
            </a:r>
            <a:endParaRPr dirty="0"/>
          </a:p>
          <a:p>
            <a:pPr marL="685800" lvl="1" indent="-228600" algn="l" rtl="0">
              <a:lnSpc>
                <a:spcPct val="70000"/>
              </a:lnSpc>
              <a:spcBef>
                <a:spcPts val="500"/>
              </a:spcBef>
              <a:spcAft>
                <a:spcPts val="0"/>
              </a:spcAft>
              <a:buClr>
                <a:schemeClr val="dk1"/>
              </a:buClr>
              <a:buSzPts val="1860"/>
              <a:buChar char="•"/>
            </a:pPr>
            <a:r>
              <a:rPr lang="en-US" sz="1860" dirty="0"/>
              <a:t>Vocabulary, phrases, stems</a:t>
            </a:r>
            <a:endParaRPr dirty="0"/>
          </a:p>
          <a:p>
            <a:pPr marL="685800" lvl="1" indent="-228600" algn="l" rtl="0">
              <a:lnSpc>
                <a:spcPct val="70000"/>
              </a:lnSpc>
              <a:spcBef>
                <a:spcPts val="500"/>
              </a:spcBef>
              <a:spcAft>
                <a:spcPts val="0"/>
              </a:spcAft>
              <a:buClr>
                <a:schemeClr val="dk1"/>
              </a:buClr>
              <a:buSzPts val="1860"/>
              <a:buChar char="•"/>
            </a:pPr>
            <a:r>
              <a:rPr lang="en-US" sz="1860" dirty="0"/>
              <a:t>Asking, sharing (or concealing), reframing, framing</a:t>
            </a:r>
            <a:endParaRPr dirty="0"/>
          </a:p>
          <a:p>
            <a:pPr marL="685800" lvl="1" indent="-228600" algn="l" rtl="0">
              <a:lnSpc>
                <a:spcPct val="70000"/>
              </a:lnSpc>
              <a:spcBef>
                <a:spcPts val="500"/>
              </a:spcBef>
              <a:spcAft>
                <a:spcPts val="0"/>
              </a:spcAft>
              <a:buClr>
                <a:schemeClr val="dk1"/>
              </a:buClr>
              <a:buSzPts val="1860"/>
              <a:buChar char="•"/>
            </a:pPr>
            <a:r>
              <a:rPr lang="en-US" sz="1860" dirty="0"/>
              <a:t>Clarifying, paraphrasing, confirming understanding</a:t>
            </a:r>
            <a:endParaRPr dirty="0"/>
          </a:p>
          <a:p>
            <a:pPr marL="685800" lvl="1" indent="-228600" algn="l" rtl="0">
              <a:lnSpc>
                <a:spcPct val="70000"/>
              </a:lnSpc>
              <a:spcBef>
                <a:spcPts val="500"/>
              </a:spcBef>
              <a:spcAft>
                <a:spcPts val="0"/>
              </a:spcAft>
              <a:buClr>
                <a:schemeClr val="dk1"/>
              </a:buClr>
              <a:buSzPts val="1860"/>
              <a:buChar char="•"/>
            </a:pPr>
            <a:r>
              <a:rPr lang="en-US" sz="1860" dirty="0"/>
              <a:t>Improvising, reacting to surprises</a:t>
            </a:r>
            <a:endParaRPr dirty="0"/>
          </a:p>
          <a:p>
            <a:pPr marL="685800" lvl="1" indent="-228600" algn="l" rtl="0">
              <a:lnSpc>
                <a:spcPct val="70000"/>
              </a:lnSpc>
              <a:spcBef>
                <a:spcPts val="500"/>
              </a:spcBef>
              <a:spcAft>
                <a:spcPts val="0"/>
              </a:spcAft>
              <a:buClr>
                <a:schemeClr val="dk1"/>
              </a:buClr>
              <a:buSzPts val="1860"/>
              <a:buChar char="•"/>
            </a:pPr>
            <a:r>
              <a:rPr lang="en-US" sz="1860" dirty="0"/>
              <a:t>Naturally incorporating HOTS</a:t>
            </a:r>
            <a:endParaRPr dirty="0"/>
          </a:p>
          <a:p>
            <a:pPr marL="0" lvl="0" indent="0" algn="l" rtl="0">
              <a:lnSpc>
                <a:spcPct val="70000"/>
              </a:lnSpc>
              <a:spcBef>
                <a:spcPts val="1000"/>
              </a:spcBef>
              <a:spcAft>
                <a:spcPts val="0"/>
              </a:spcAft>
              <a:buClr>
                <a:schemeClr val="dk1"/>
              </a:buClr>
              <a:buSzPts val="2170"/>
              <a:buNone/>
            </a:pPr>
            <a:endParaRPr sz="2170" dirty="0"/>
          </a:p>
          <a:p>
            <a:pPr marL="228600" lvl="0" indent="-228600" algn="l" rtl="0">
              <a:lnSpc>
                <a:spcPct val="70000"/>
              </a:lnSpc>
              <a:spcBef>
                <a:spcPts val="1000"/>
              </a:spcBef>
              <a:spcAft>
                <a:spcPts val="0"/>
              </a:spcAft>
              <a:buClr>
                <a:schemeClr val="dk1"/>
              </a:buClr>
              <a:buSzPts val="2170"/>
              <a:buChar char="•"/>
            </a:pPr>
            <a:r>
              <a:rPr lang="en-US" sz="2170" b="1" dirty="0"/>
              <a:t>Normal psychological pressure </a:t>
            </a:r>
            <a:r>
              <a:rPr lang="en-US" sz="2170" dirty="0"/>
              <a:t>of interacting with another person (who has their own perspective, wants and concerns)</a:t>
            </a:r>
            <a:endParaRPr dirty="0"/>
          </a:p>
          <a:p>
            <a:pPr marL="228600" lvl="0" indent="-90804" algn="l" rtl="0">
              <a:lnSpc>
                <a:spcPct val="70000"/>
              </a:lnSpc>
              <a:spcBef>
                <a:spcPts val="1000"/>
              </a:spcBef>
              <a:spcAft>
                <a:spcPts val="0"/>
              </a:spcAft>
              <a:buClr>
                <a:schemeClr val="dk1"/>
              </a:buClr>
              <a:buSzPts val="2170"/>
              <a:buNone/>
            </a:pPr>
            <a:endParaRPr sz="2170" dirty="0"/>
          </a:p>
          <a:p>
            <a:pPr marL="228600" lvl="0" indent="-228600" algn="l" rtl="0">
              <a:lnSpc>
                <a:spcPct val="70000"/>
              </a:lnSpc>
              <a:spcBef>
                <a:spcPts val="1000"/>
              </a:spcBef>
              <a:spcAft>
                <a:spcPts val="0"/>
              </a:spcAft>
              <a:buClr>
                <a:schemeClr val="dk1"/>
              </a:buClr>
              <a:buSzPts val="2170"/>
              <a:buChar char="•"/>
            </a:pPr>
            <a:r>
              <a:rPr lang="en-US" sz="2170" b="1" dirty="0"/>
              <a:t>Play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838200" y="24474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000"/>
              <a:buFont typeface="Open Sans"/>
              <a:buNone/>
            </a:pPr>
            <a:r>
              <a:rPr lang="en-US" sz="4000">
                <a:solidFill>
                  <a:srgbClr val="339999"/>
                </a:solidFill>
              </a:rPr>
              <a:t>Negotiation Concepts &amp; Pedagogical Methods</a:t>
            </a:r>
            <a:endParaRPr/>
          </a:p>
        </p:txBody>
      </p:sp>
      <p:cxnSp>
        <p:nvCxnSpPr>
          <p:cNvPr id="112" name="Google Shape;112;p15"/>
          <p:cNvCxnSpPr/>
          <p:nvPr/>
        </p:nvCxnSpPr>
        <p:spPr>
          <a:xfrm>
            <a:off x="4085237" y="1789610"/>
            <a:ext cx="0" cy="3859731"/>
          </a:xfrm>
          <a:prstGeom prst="straightConnector1">
            <a:avLst/>
          </a:prstGeom>
          <a:noFill/>
          <a:ln w="25400" cap="flat" cmpd="sng">
            <a:solidFill>
              <a:schemeClr val="accent1"/>
            </a:solidFill>
            <a:prstDash val="solid"/>
            <a:miter lim="800000"/>
            <a:headEnd type="none" w="sm" len="sm"/>
            <a:tailEnd type="none" w="sm" len="sm"/>
          </a:ln>
        </p:spPr>
      </p:cxnSp>
      <p:cxnSp>
        <p:nvCxnSpPr>
          <p:cNvPr id="113" name="Google Shape;113;p15"/>
          <p:cNvCxnSpPr/>
          <p:nvPr/>
        </p:nvCxnSpPr>
        <p:spPr>
          <a:xfrm rot="10800000">
            <a:off x="4085237" y="5649341"/>
            <a:ext cx="4305472" cy="0"/>
          </a:xfrm>
          <a:prstGeom prst="straightConnector1">
            <a:avLst/>
          </a:prstGeom>
          <a:noFill/>
          <a:ln w="25400" cap="flat" cmpd="sng">
            <a:solidFill>
              <a:schemeClr val="accent1"/>
            </a:solidFill>
            <a:prstDash val="solid"/>
            <a:miter lim="800000"/>
            <a:headEnd type="none" w="sm" len="sm"/>
            <a:tailEnd type="none" w="sm" len="sm"/>
          </a:ln>
        </p:spPr>
      </p:cxnSp>
      <p:sp>
        <p:nvSpPr>
          <p:cNvPr id="114" name="Google Shape;114;p15"/>
          <p:cNvSpPr txBox="1"/>
          <p:nvPr/>
        </p:nvSpPr>
        <p:spPr>
          <a:xfrm>
            <a:off x="2978332" y="3519416"/>
            <a:ext cx="9219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Impact</a:t>
            </a:r>
            <a:endParaRPr/>
          </a:p>
        </p:txBody>
      </p:sp>
      <p:sp>
        <p:nvSpPr>
          <p:cNvPr id="115" name="Google Shape;115;p15"/>
          <p:cNvSpPr txBox="1"/>
          <p:nvPr/>
        </p:nvSpPr>
        <p:spPr>
          <a:xfrm>
            <a:off x="5605684" y="5753844"/>
            <a:ext cx="141179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Enthusiasm</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8200" y="244741"/>
            <a:ext cx="10515600" cy="1325563"/>
          </a:xfrm>
          <a:prstGeom prst="rect">
            <a:avLst/>
          </a:prstGeom>
          <a:noFill/>
          <a:ln>
            <a:noFill/>
          </a:ln>
        </p:spPr>
        <p:txBody>
          <a:bodyPr spcFirstLastPara="1" wrap="square" lIns="91425" tIns="45700" rIns="91425" bIns="45700" anchor="ctr" anchorCtr="0">
            <a:noAutofit/>
          </a:bodyPr>
          <a:lstStyle/>
          <a:p>
            <a:pPr>
              <a:buClr>
                <a:srgbClr val="339999"/>
              </a:buClr>
            </a:pPr>
            <a:r>
              <a:rPr lang="en-US" dirty="0">
                <a:solidFill>
                  <a:srgbClr val="339999"/>
                </a:solidFill>
              </a:rPr>
              <a:t>Adapting Games: Positions &amp; Interests</a:t>
            </a:r>
            <a:endParaRPr dirty="0">
              <a:solidFill>
                <a:srgbClr val="339999"/>
              </a:solidFill>
            </a:endParaRPr>
          </a:p>
        </p:txBody>
      </p:sp>
      <p:sp>
        <p:nvSpPr>
          <p:cNvPr id="128" name="Google Shape;128;p17"/>
          <p:cNvSpPr txBox="1"/>
          <p:nvPr/>
        </p:nvSpPr>
        <p:spPr>
          <a:xfrm>
            <a:off x="1471263" y="1269584"/>
            <a:ext cx="2551113" cy="1938992"/>
          </a:xfrm>
          <a:prstGeom prst="rect">
            <a:avLst/>
          </a:prstGeom>
          <a:noFill/>
          <a:ln>
            <a:noFill/>
          </a:ln>
        </p:spPr>
        <p:txBody>
          <a:bodyPr spcFirstLastPara="1" wrap="square" lIns="457200" tIns="45700" rIns="0" bIns="45700" anchor="t" anchorCtr="0">
            <a:noAutofit/>
          </a:bodyPr>
          <a:lstStyle/>
          <a:p>
            <a:pPr marL="0" marR="0" lvl="0" indent="0" algn="l" rtl="0">
              <a:spcBef>
                <a:spcPts val="0"/>
              </a:spcBef>
              <a:spcAft>
                <a:spcPts val="0"/>
              </a:spcAft>
              <a:buNone/>
            </a:pPr>
            <a:r>
              <a:rPr lang="en-US" sz="1800" b="1" u="sng" dirty="0">
                <a:solidFill>
                  <a:schemeClr val="dk1"/>
                </a:solidFill>
                <a:latin typeface="Open Sans" panose="020B0604020202020204" charset="0"/>
                <a:ea typeface="Open Sans" panose="020B0604020202020204" charset="0"/>
                <a:cs typeface="Open Sans" panose="020B0604020202020204" charset="0"/>
                <a:sym typeface="Calibri"/>
              </a:rPr>
              <a:t>Positions</a:t>
            </a:r>
            <a:r>
              <a:rPr lang="en-US" sz="1800" dirty="0">
                <a:solidFill>
                  <a:schemeClr val="dk1"/>
                </a:solidFill>
                <a:latin typeface="Open Sans" panose="020B0604020202020204" charset="0"/>
                <a:ea typeface="Open Sans" panose="020B0604020202020204" charset="0"/>
                <a:cs typeface="Open Sans" panose="020B0604020202020204" charset="0"/>
                <a:sym typeface="Calibri"/>
              </a:rPr>
              <a:t> are the demands that people typically make and are what it is often most apparent to us.</a:t>
            </a:r>
            <a:endParaRPr sz="1800" dirty="0">
              <a:latin typeface="Open Sans" panose="020B0604020202020204" charset="0"/>
              <a:ea typeface="Open Sans" panose="020B0604020202020204" charset="0"/>
              <a:cs typeface="Open Sans" panose="020B0604020202020204" charset="0"/>
            </a:endParaRPr>
          </a:p>
        </p:txBody>
      </p:sp>
      <p:sp>
        <p:nvSpPr>
          <p:cNvPr id="129" name="Google Shape;129;p17"/>
          <p:cNvSpPr txBox="1"/>
          <p:nvPr/>
        </p:nvSpPr>
        <p:spPr>
          <a:xfrm>
            <a:off x="7689501" y="4298534"/>
            <a:ext cx="3856856" cy="1323439"/>
          </a:xfrm>
          <a:prstGeom prst="rect">
            <a:avLst/>
          </a:prstGeom>
          <a:noFill/>
          <a:ln>
            <a:noFill/>
          </a:ln>
        </p:spPr>
        <p:txBody>
          <a:bodyPr spcFirstLastPara="1" wrap="square" lIns="457200" tIns="45700" rIns="0"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Interests</a:t>
            </a:r>
            <a:r>
              <a:rPr lang="en-US" sz="2000">
                <a:solidFill>
                  <a:schemeClr val="dk1"/>
                </a:solidFill>
                <a:latin typeface="Calibri"/>
                <a:ea typeface="Calibri"/>
                <a:cs typeface="Calibri"/>
                <a:sym typeface="Calibri"/>
              </a:rPr>
              <a:t> are the reasons, concerns and goals that lie beneath. There are usually many interests beneath a position.</a:t>
            </a:r>
            <a:endParaRPr/>
          </a:p>
        </p:txBody>
      </p:sp>
      <p:pic>
        <p:nvPicPr>
          <p:cNvPr id="130" name="Google Shape;130;p17"/>
          <p:cNvPicPr preferRelativeResize="0"/>
          <p:nvPr/>
        </p:nvPicPr>
        <p:blipFill rotWithShape="1">
          <a:blip r:embed="rId3">
            <a:alphaModFix/>
          </a:blip>
          <a:srcRect/>
          <a:stretch/>
        </p:blipFill>
        <p:spPr>
          <a:xfrm>
            <a:off x="4214933" y="1218784"/>
            <a:ext cx="3852393" cy="4834077"/>
          </a:xfrm>
          <a:prstGeom prst="rect">
            <a:avLst/>
          </a:prstGeom>
          <a:noFill/>
          <a:ln>
            <a:noFill/>
          </a:ln>
        </p:spPr>
      </p:pic>
      <p:sp>
        <p:nvSpPr>
          <p:cNvPr id="131" name="Google Shape;131;p17"/>
          <p:cNvSpPr/>
          <p:nvPr/>
        </p:nvSpPr>
        <p:spPr>
          <a:xfrm>
            <a:off x="4159608" y="3800494"/>
            <a:ext cx="7871707" cy="2138502"/>
          </a:xfrm>
          <a:prstGeom prst="rect">
            <a:avLst/>
          </a:prstGeom>
          <a:solidFill>
            <a:schemeClr val="lt1"/>
          </a:solidFill>
          <a:ln>
            <a:noFill/>
          </a:ln>
        </p:spPr>
        <p:txBody>
          <a:bodyPr spcFirstLastPara="1" wrap="square" lIns="18275" tIns="18275" rIns="18275" bIns="18275" anchor="t" anchorCtr="0">
            <a:noAutofit/>
          </a:bodyPr>
          <a:lstStyle/>
          <a:p>
            <a:pPr marL="0" marR="0" lvl="0" indent="0" algn="l" rtl="0">
              <a:lnSpc>
                <a:spcPct val="100000"/>
              </a:lnSpc>
              <a:spcBef>
                <a:spcPts val="0"/>
              </a:spcBef>
              <a:spcAft>
                <a:spcPts val="0"/>
              </a:spcAft>
              <a:buClr>
                <a:schemeClr val="dk1"/>
              </a:buClr>
              <a:buSzPts val="1000"/>
              <a:buFont typeface="Calibri"/>
              <a:buNone/>
            </a:pPr>
            <a:endParaRPr sz="1000" b="1" i="0" u="none" strike="noStrike" cap="none" dirty="0">
              <a:solidFill>
                <a:srgbClr val="000000"/>
              </a:solidFill>
              <a:latin typeface="Open Sans" panose="020B0604020202020204" charset="0"/>
              <a:ea typeface="Open Sans" panose="020B0604020202020204" charset="0"/>
              <a:cs typeface="Open Sans" panose="020B0604020202020204" charset="0"/>
              <a:sym typeface="Calibri"/>
            </a:endParaRPr>
          </a:p>
        </p:txBody>
      </p:sp>
      <p:cxnSp>
        <p:nvCxnSpPr>
          <p:cNvPr id="132" name="Google Shape;132;p17"/>
          <p:cNvCxnSpPr/>
          <p:nvPr/>
        </p:nvCxnSpPr>
        <p:spPr>
          <a:xfrm>
            <a:off x="1445863" y="3773407"/>
            <a:ext cx="9144000" cy="15875"/>
          </a:xfrm>
          <a:prstGeom prst="straightConnector1">
            <a:avLst/>
          </a:prstGeom>
          <a:noFill/>
          <a:ln w="28575" cap="flat" cmpd="sng">
            <a:solidFill>
              <a:srgbClr val="008000"/>
            </a:solidFill>
            <a:prstDash val="solid"/>
            <a:round/>
            <a:headEnd type="none" w="sm" len="sm"/>
            <a:tailEnd type="none" w="sm" len="sm"/>
          </a:ln>
        </p:spPr>
      </p:cxnSp>
      <p:sp>
        <p:nvSpPr>
          <p:cNvPr id="133" name="Google Shape;133;p17"/>
          <p:cNvSpPr txBox="1">
            <a:spLocks noGrp="1"/>
          </p:cNvSpPr>
          <p:nvPr>
            <p:ph type="body" idx="1"/>
          </p:nvPr>
        </p:nvSpPr>
        <p:spPr>
          <a:xfrm>
            <a:off x="2165684" y="4126604"/>
            <a:ext cx="3248529" cy="207442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Shared</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Different</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Competing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1"/>
                                        </p:tgtEl>
                                      </p:cBhvr>
                                    </p:animEffect>
                                    <p:set>
                                      <p:cBhvr>
                                        <p:cTn id="7" dur="1" fill="hold">
                                          <p:stCondLst>
                                            <p:cond delay="2000"/>
                                          </p:stCondLst>
                                        </p:cTn>
                                        <p:tgtEl>
                                          <p:spTgt spid="1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0560" y="3429000"/>
            <a:ext cx="9833594" cy="2554545"/>
          </a:xfrm>
          <a:prstGeom prst="rect">
            <a:avLst/>
          </a:prstGeom>
        </p:spPr>
        <p:txBody>
          <a:bodyPr wrap="square">
            <a:spAutoFit/>
          </a:bodyPr>
          <a:lstStyle/>
          <a:p>
            <a:r>
              <a:rPr lang="en-US" sz="1600" b="1" dirty="0">
                <a:latin typeface="Open Sans" panose="020B0604020202020204" charset="0"/>
                <a:ea typeface="Open Sans" panose="020B0604020202020204" charset="0"/>
                <a:cs typeface="Open Sans" panose="020B0604020202020204" charset="0"/>
              </a:rPr>
              <a:t>Negotiation Walk Instructions:</a:t>
            </a:r>
            <a:endParaRPr lang="en-US" sz="1600" dirty="0">
              <a:latin typeface="Open Sans" panose="020B0604020202020204" charset="0"/>
              <a:ea typeface="Open Sans" panose="020B0604020202020204" charset="0"/>
              <a:cs typeface="Open Sans" panose="020B0604020202020204" charset="0"/>
            </a:endParaRPr>
          </a:p>
          <a:p>
            <a:r>
              <a:rPr lang="en-US" sz="1600" i="1" dirty="0">
                <a:latin typeface="Open Sans" panose="020B0604020202020204" charset="0"/>
                <a:ea typeface="Open Sans" panose="020B0604020202020204" charset="0"/>
                <a:cs typeface="Open Sans" panose="020B0604020202020204" charset="0"/>
              </a:rPr>
              <a:t/>
            </a:r>
            <a:br>
              <a:rPr lang="en-US" sz="1600" i="1" dirty="0">
                <a:latin typeface="Open Sans" panose="020B0604020202020204" charset="0"/>
                <a:ea typeface="Open Sans" panose="020B0604020202020204" charset="0"/>
                <a:cs typeface="Open Sans" panose="020B0604020202020204" charset="0"/>
              </a:rPr>
            </a:br>
            <a:r>
              <a:rPr lang="en-US" sz="1600" i="1" dirty="0">
                <a:latin typeface="Open Sans" panose="020B0604020202020204" charset="0"/>
                <a:ea typeface="Open Sans" panose="020B0604020202020204" charset="0"/>
                <a:cs typeface="Open Sans" panose="020B0604020202020204" charset="0"/>
              </a:rPr>
              <a:t>Goal: to take steps and meet in the middle </a:t>
            </a:r>
          </a:p>
          <a:p>
            <a:r>
              <a:rPr lang="en-US" sz="1600" dirty="0">
                <a:latin typeface="Open Sans" panose="020B0604020202020204" charset="0"/>
                <a:ea typeface="Open Sans" panose="020B0604020202020204" charset="0"/>
                <a:cs typeface="Open Sans" panose="020B0604020202020204" charset="0"/>
              </a:rPr>
              <a:t/>
            </a:r>
            <a:br>
              <a:rPr lang="en-US" sz="1600" dirty="0">
                <a:latin typeface="Open Sans" panose="020B0604020202020204" charset="0"/>
                <a:ea typeface="Open Sans" panose="020B0604020202020204" charset="0"/>
                <a:cs typeface="Open Sans" panose="020B0604020202020204" charset="0"/>
              </a:rPr>
            </a:br>
            <a:r>
              <a:rPr lang="en-US" sz="1600" dirty="0">
                <a:latin typeface="Open Sans" panose="020B0604020202020204" charset="0"/>
                <a:ea typeface="Open Sans" panose="020B0604020202020204" charset="0"/>
                <a:cs typeface="Open Sans" panose="020B0604020202020204" charset="0"/>
              </a:rPr>
              <a:t>-Stand facing your partner, about half a room apart.  </a:t>
            </a:r>
          </a:p>
          <a:p>
            <a:r>
              <a:rPr lang="en-US" sz="1600" dirty="0">
                <a:latin typeface="Open Sans" panose="020B0604020202020204" charset="0"/>
                <a:ea typeface="Open Sans" panose="020B0604020202020204" charset="0"/>
                <a:cs typeface="Open Sans" panose="020B0604020202020204" charset="0"/>
              </a:rPr>
              <a:t>-You will begin negotiating, taking turns. Each turn consists of one of the sides trying to further the negotiation and solve the problem.  -Each time your partner </a:t>
            </a:r>
            <a:r>
              <a:rPr lang="en-US" sz="1600" b="1" dirty="0">
                <a:latin typeface="Open Sans" panose="020B0604020202020204" charset="0"/>
                <a:ea typeface="Open Sans" panose="020B0604020202020204" charset="0"/>
                <a:cs typeface="Open Sans" panose="020B0604020202020204" charset="0"/>
              </a:rPr>
              <a:t>asks or inquires about something that you feel is relevant and constructive to your interests</a:t>
            </a:r>
            <a:r>
              <a:rPr lang="en-US" sz="1600" dirty="0">
                <a:latin typeface="Open Sans" panose="020B0604020202020204" charset="0"/>
                <a:ea typeface="Open Sans" panose="020B0604020202020204" charset="0"/>
                <a:cs typeface="Open Sans" panose="020B0604020202020204" charset="0"/>
              </a:rPr>
              <a:t>, tell him/her to take ONE step forward. </a:t>
            </a:r>
          </a:p>
          <a:p>
            <a:r>
              <a:rPr lang="en-US" sz="1600" dirty="0">
                <a:latin typeface="Open Sans" panose="020B0604020202020204" charset="0"/>
                <a:ea typeface="Open Sans" panose="020B0604020202020204" charset="0"/>
                <a:cs typeface="Open Sans" panose="020B0604020202020204" charset="0"/>
              </a:rPr>
              <a:t>-If your partner </a:t>
            </a:r>
            <a:r>
              <a:rPr lang="en-US" sz="1600" b="1" dirty="0">
                <a:latin typeface="Open Sans" panose="020B0604020202020204" charset="0"/>
                <a:ea typeface="Open Sans" panose="020B0604020202020204" charset="0"/>
                <a:cs typeface="Open Sans" panose="020B0604020202020204" charset="0"/>
              </a:rPr>
              <a:t>offers comments or questions that are against your interests</a:t>
            </a:r>
            <a:r>
              <a:rPr lang="en-US" sz="1600" dirty="0">
                <a:latin typeface="Open Sans" panose="020B0604020202020204" charset="0"/>
                <a:ea typeface="Open Sans" panose="020B0604020202020204" charset="0"/>
                <a:cs typeface="Open Sans" panose="020B0604020202020204" charset="0"/>
              </a:rPr>
              <a:t>, tell him/her to take TWO steps backward.</a:t>
            </a:r>
          </a:p>
        </p:txBody>
      </p:sp>
      <p:sp>
        <p:nvSpPr>
          <p:cNvPr id="6" name="TextBox 5"/>
          <p:cNvSpPr txBox="1"/>
          <p:nvPr/>
        </p:nvSpPr>
        <p:spPr>
          <a:xfrm>
            <a:off x="1119116" y="832513"/>
            <a:ext cx="10385947" cy="1169551"/>
          </a:xfrm>
          <a:prstGeom prst="rect">
            <a:avLst/>
          </a:prstGeom>
          <a:noFill/>
        </p:spPr>
        <p:txBody>
          <a:bodyPr wrap="square" rtlCol="0">
            <a:spAutoFit/>
          </a:bodyPr>
          <a:lstStyle/>
          <a:p>
            <a:r>
              <a:rPr lang="en-US" b="1" dirty="0" smtClean="0">
                <a:latin typeface="Open Sans" panose="020B0604020202020204" charset="0"/>
                <a:ea typeface="Open Sans" panose="020B0604020202020204" charset="0"/>
                <a:cs typeface="Open Sans" panose="020B0604020202020204" charset="0"/>
              </a:rPr>
              <a:t>Scenario: </a:t>
            </a:r>
          </a:p>
          <a:p>
            <a:pPr marL="285750" indent="-285750">
              <a:buFont typeface="Arial" panose="020B0604020202020204" pitchFamily="34" charset="0"/>
              <a:buChar char="•"/>
            </a:pPr>
            <a:r>
              <a:rPr lang="en-US" b="1" i="1" dirty="0" smtClean="0">
                <a:latin typeface="Open Sans" panose="020B0604020202020204" charset="0"/>
                <a:ea typeface="Open Sans" panose="020B0604020202020204" charset="0"/>
                <a:cs typeface="Open Sans" panose="020B0604020202020204" charset="0"/>
              </a:rPr>
              <a:t>11</a:t>
            </a:r>
            <a:r>
              <a:rPr lang="en-US" b="1" i="1" baseline="30000" dirty="0" smtClean="0">
                <a:latin typeface="Open Sans" panose="020B0604020202020204" charset="0"/>
                <a:ea typeface="Open Sans" panose="020B0604020202020204" charset="0"/>
                <a:cs typeface="Open Sans" panose="020B0604020202020204" charset="0"/>
              </a:rPr>
              <a:t>th</a:t>
            </a:r>
            <a:r>
              <a:rPr lang="en-US" b="1" i="1" dirty="0" smtClean="0">
                <a:latin typeface="Open Sans" panose="020B0604020202020204" charset="0"/>
                <a:ea typeface="Open Sans" panose="020B0604020202020204" charset="0"/>
                <a:cs typeface="Open Sans" panose="020B0604020202020204" charset="0"/>
              </a:rPr>
              <a:t> grade student wants to apply for an elite soccer camp that would qualify you for a unique job at the summer camp. You would need to miss 2 weeks of school. </a:t>
            </a:r>
          </a:p>
          <a:p>
            <a:pPr marL="285750" indent="-285750">
              <a:buFont typeface="Arial" panose="020B0604020202020204" pitchFamily="34" charset="0"/>
              <a:buChar char="•"/>
            </a:pPr>
            <a:r>
              <a:rPr lang="en-US" b="1" i="1" dirty="0" smtClean="0">
                <a:latin typeface="Open Sans" panose="020B0604020202020204" charset="0"/>
                <a:ea typeface="Open Sans" panose="020B0604020202020204" charset="0"/>
                <a:cs typeface="Open Sans" panose="020B0604020202020204" charset="0"/>
              </a:rPr>
              <a:t>Parent of 11</a:t>
            </a:r>
            <a:r>
              <a:rPr lang="en-US" b="1" i="1" baseline="30000" dirty="0" smtClean="0">
                <a:latin typeface="Open Sans" panose="020B0604020202020204" charset="0"/>
                <a:ea typeface="Open Sans" panose="020B0604020202020204" charset="0"/>
                <a:cs typeface="Open Sans" panose="020B0604020202020204" charset="0"/>
              </a:rPr>
              <a:t>th</a:t>
            </a:r>
            <a:r>
              <a:rPr lang="en-US" b="1" i="1" dirty="0" smtClean="0">
                <a:latin typeface="Open Sans" panose="020B0604020202020204" charset="0"/>
                <a:ea typeface="Open Sans" panose="020B0604020202020204" charset="0"/>
                <a:cs typeface="Open Sans" panose="020B0604020202020204" charset="0"/>
              </a:rPr>
              <a:t> grade student is negotiating with her/his child about an elite summer camp, which would cause him/her to miss 2 weeks of school at the start of the most important year in high school. </a:t>
            </a:r>
            <a:endParaRPr lang="en-US" b="1" i="1" dirty="0">
              <a:latin typeface="Open Sans" panose="020B0604020202020204" charset="0"/>
              <a:ea typeface="Open Sans" panose="020B0604020202020204" charset="0"/>
              <a:cs typeface="Open Sans" panose="020B0604020202020204" charset="0"/>
            </a:endParaRPr>
          </a:p>
        </p:txBody>
      </p:sp>
      <p:pic>
        <p:nvPicPr>
          <p:cNvPr id="2050" name="Picture 2" descr="Image result for soc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842" y="2222784"/>
            <a:ext cx="3412998"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99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838200" y="23962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9999"/>
              </a:buClr>
              <a:buSzPts val="4400"/>
              <a:buFont typeface="Open Sans"/>
              <a:buNone/>
            </a:pPr>
            <a:r>
              <a:rPr lang="en-US">
                <a:solidFill>
                  <a:srgbClr val="339999"/>
                </a:solidFill>
              </a:rPr>
              <a:t>Short Role Plays</a:t>
            </a:r>
            <a:endParaRPr/>
          </a:p>
        </p:txBody>
      </p:sp>
      <p:pic>
        <p:nvPicPr>
          <p:cNvPr id="139" name="Google Shape;139;p18"/>
          <p:cNvPicPr preferRelativeResize="0">
            <a:picLocks noGrp="1"/>
          </p:cNvPicPr>
          <p:nvPr>
            <p:ph type="body" idx="1"/>
          </p:nvPr>
        </p:nvPicPr>
        <p:blipFill rotWithShape="1">
          <a:blip r:embed="rId3">
            <a:alphaModFix/>
          </a:blip>
          <a:srcRect/>
          <a:stretch/>
        </p:blipFill>
        <p:spPr>
          <a:xfrm>
            <a:off x="838200" y="1658054"/>
            <a:ext cx="7518134" cy="3554026"/>
          </a:xfrm>
          <a:prstGeom prst="rect">
            <a:avLst/>
          </a:prstGeom>
          <a:noFill/>
          <a:ln>
            <a:noFill/>
          </a:ln>
        </p:spPr>
      </p:pic>
      <p:sp>
        <p:nvSpPr>
          <p:cNvPr id="140" name="Google Shape;140;p18"/>
          <p:cNvSpPr txBox="1"/>
          <p:nvPr/>
        </p:nvSpPr>
        <p:spPr>
          <a:xfrm>
            <a:off x="9209314" y="2168433"/>
            <a:ext cx="2390503"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How would you adjust this role play to practice problem-solving negotiation skills?</a:t>
            </a:r>
            <a:endParaRPr/>
          </a:p>
        </p:txBody>
      </p:sp>
      <p:sp>
        <p:nvSpPr>
          <p:cNvPr id="141" name="Google Shape;141;p18"/>
          <p:cNvSpPr txBox="1"/>
          <p:nvPr/>
        </p:nvSpPr>
        <p:spPr>
          <a:xfrm>
            <a:off x="7067006" y="5151060"/>
            <a:ext cx="106048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Source: BBC</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756</Words>
  <Application>Microsoft Office PowerPoint</Application>
  <PresentationFormat>Widescreen</PresentationFormat>
  <Paragraphs>186</Paragraphs>
  <Slides>16</Slides>
  <Notes>14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Open Sans</vt:lpstr>
      <vt:lpstr>Arial</vt:lpstr>
      <vt:lpstr>Calibri</vt:lpstr>
      <vt:lpstr>Thème Office</vt:lpstr>
      <vt:lpstr>PowerPoint Presentation</vt:lpstr>
      <vt:lpstr>2018-2019 NET Fellowship</vt:lpstr>
      <vt:lpstr>Agenda</vt:lpstr>
      <vt:lpstr>Agree? Disagree?</vt:lpstr>
      <vt:lpstr>Negotiating for Building Speaking Skills</vt:lpstr>
      <vt:lpstr>Negotiation Concepts &amp; Pedagogical Methods</vt:lpstr>
      <vt:lpstr>Adapting Games: Positions &amp; Interests</vt:lpstr>
      <vt:lpstr>PowerPoint Presentation</vt:lpstr>
      <vt:lpstr>Short Role Plays</vt:lpstr>
      <vt:lpstr>PowerPoint Presentation</vt:lpstr>
      <vt:lpstr>Teaching Activities</vt:lpstr>
      <vt:lpstr>Composing Role Plays</vt:lpstr>
      <vt:lpstr>Gmul Hishtalmut: Grading</vt:lpstr>
      <vt:lpstr>2018-2019 NET Fellowship</vt:lpstr>
      <vt:lpstr>PowerPoint Presentation</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Winner</cp:lastModifiedBy>
  <cp:revision>4</cp:revision>
  <dcterms:modified xsi:type="dcterms:W3CDTF">2019-05-15T16:11:33Z</dcterms:modified>
</cp:coreProperties>
</file>